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99"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8" r:id="rId37"/>
    <p:sldId id="292" r:id="rId38"/>
    <p:sldId id="294" r:id="rId39"/>
    <p:sldId id="301" r:id="rId40"/>
    <p:sldId id="300" r:id="rId41"/>
    <p:sldId id="295" r:id="rId42"/>
    <p:sldId id="296" r:id="rId43"/>
    <p:sldId id="297" r:id="rId44"/>
  </p:sldIdLst>
  <p:sldSz cx="18288000" cy="10287000"/>
  <p:notesSz cx="6858000" cy="9144000"/>
  <p:embeddedFontLst>
    <p:embeddedFont>
      <p:font typeface="ABeeZee" panose="020B0604020202020204" charset="0"/>
      <p:regular r:id="rId45"/>
    </p:embeddedFont>
    <p:embeddedFont>
      <p:font typeface="ABeeZee Bold" panose="020B0604020202020204" charset="0"/>
      <p:regular r:id="rId46"/>
    </p:embeddedFont>
    <p:embeddedFont>
      <p:font typeface="ABeeZee Bold Italics" panose="020B0604020202020204" charset="0"/>
      <p:regular r:id="rId47"/>
    </p:embeddedFont>
    <p:embeddedFont>
      <p:font typeface="Canva Sans Bold" panose="020B0604020202020204"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8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21E64-3160-4A93-80F7-2BE75C7B41E6}" v="1" dt="2026-08-18T00:07:55.8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23"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uhy" userId="a945e1d2cf30d194" providerId="LiveId" clId="{41D02ED2-5F61-4C73-8C09-D50253F3A62F}"/>
    <pc:docChg chg="modSld">
      <pc:chgData name="Michael Suhy" userId="a945e1d2cf30d194" providerId="LiveId" clId="{41D02ED2-5F61-4C73-8C09-D50253F3A62F}" dt="2026-08-18T00:06:20.656" v="10" actId="20577"/>
      <pc:docMkLst>
        <pc:docMk/>
      </pc:docMkLst>
      <pc:sldChg chg="addSp mod">
        <pc:chgData name="Michael Suhy" userId="a945e1d2cf30d194" providerId="LiveId" clId="{41D02ED2-5F61-4C73-8C09-D50253F3A62F}" dt="2026-08-18T00:06:15.057" v="0" actId="22"/>
        <pc:sldMkLst>
          <pc:docMk/>
          <pc:sldMk cId="0" sldId="258"/>
        </pc:sldMkLst>
        <pc:picChg chg="add">
          <ac:chgData name="Michael Suhy" userId="a945e1d2cf30d194" providerId="LiveId" clId="{41D02ED2-5F61-4C73-8C09-D50253F3A62F}" dt="2026-08-18T00:06:15.057" v="0" actId="22"/>
          <ac:picMkLst>
            <pc:docMk/>
            <pc:sldMk cId="0" sldId="258"/>
            <ac:picMk id="26" creationId="{30E3F9FB-A4BD-2464-F662-FC58F7DFC1C5}"/>
          </ac:picMkLst>
        </pc:picChg>
      </pc:sldChg>
      <pc:sldChg chg="modSp mod">
        <pc:chgData name="Michael Suhy" userId="a945e1d2cf30d194" providerId="LiveId" clId="{41D02ED2-5F61-4C73-8C09-D50253F3A62F}" dt="2026-08-18T00:06:20.656" v="10" actId="20577"/>
        <pc:sldMkLst>
          <pc:docMk/>
          <pc:sldMk cId="0" sldId="261"/>
        </pc:sldMkLst>
        <pc:spChg chg="mod">
          <ac:chgData name="Michael Suhy" userId="a945e1d2cf30d194" providerId="LiveId" clId="{41D02ED2-5F61-4C73-8C09-D50253F3A62F}" dt="2026-08-18T00:06:20.656" v="10" actId="20577"/>
          <ac:spMkLst>
            <pc:docMk/>
            <pc:sldMk cId="0" sldId="261"/>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DB0E"/>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371895" y="3425820"/>
            <a:ext cx="13544210" cy="1717680"/>
          </a:xfrm>
          <a:prstGeom prst="rect">
            <a:avLst/>
          </a:prstGeom>
        </p:spPr>
        <p:txBody>
          <a:bodyPr wrap="square" lIns="0" tIns="0" rIns="0" bIns="0" rtlCol="0" anchor="t">
            <a:spAutoFit/>
          </a:bodyPr>
          <a:lstStyle/>
          <a:p>
            <a:pPr algn="ctr">
              <a:lnSpc>
                <a:spcPts val="13999"/>
              </a:lnSpc>
            </a:pPr>
            <a:r>
              <a:rPr lang="en-US" sz="9999" dirty="0">
                <a:solidFill>
                  <a:srgbClr val="4B8A98"/>
                </a:solidFill>
                <a:latin typeface="ABeeZee Bold"/>
                <a:ea typeface="ABeeZee Bold"/>
                <a:cs typeface="ABeeZee Bold"/>
                <a:sym typeface="ABeeZee Bold"/>
              </a:rPr>
              <a:t>Food Allergy Training</a:t>
            </a:r>
          </a:p>
        </p:txBody>
      </p:sp>
      <p:sp>
        <p:nvSpPr>
          <p:cNvPr id="5" name="TextBox 5"/>
          <p:cNvSpPr txBox="1"/>
          <p:nvPr/>
        </p:nvSpPr>
        <p:spPr>
          <a:xfrm>
            <a:off x="5462714" y="5894714"/>
            <a:ext cx="7719885" cy="730969"/>
          </a:xfrm>
          <a:prstGeom prst="rect">
            <a:avLst/>
          </a:prstGeom>
        </p:spPr>
        <p:txBody>
          <a:bodyPr wrap="square" lIns="0" tIns="0" rIns="0" bIns="0" rtlCol="0" anchor="t">
            <a:spAutoFit/>
          </a:bodyPr>
          <a:lstStyle/>
          <a:p>
            <a:pPr algn="ctr">
              <a:lnSpc>
                <a:spcPts val="5667"/>
              </a:lnSpc>
            </a:pPr>
            <a:r>
              <a:rPr lang="en-US" sz="5199" b="1" dirty="0">
                <a:solidFill>
                  <a:srgbClr val="999B9E"/>
                </a:solidFill>
                <a:latin typeface="Canva Sans Bold"/>
                <a:ea typeface="Canva Sans Bold"/>
                <a:cs typeface="Canva Sans Bold"/>
                <a:sym typeface="Canva Sans Bold"/>
              </a:rPr>
              <a:t>The Ultimate Overview</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037156" y="463168"/>
            <a:ext cx="123552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What Really is Anaphylaxis?</a:t>
            </a:r>
          </a:p>
        </p:txBody>
      </p:sp>
      <p:sp>
        <p:nvSpPr>
          <p:cNvPr id="5" name="TextBox 5"/>
          <p:cNvSpPr txBox="1"/>
          <p:nvPr/>
        </p:nvSpPr>
        <p:spPr>
          <a:xfrm>
            <a:off x="1028700" y="3422904"/>
            <a:ext cx="15641803" cy="5286756"/>
          </a:xfrm>
          <a:prstGeom prst="rect">
            <a:avLst/>
          </a:prstGeom>
        </p:spPr>
        <p:txBody>
          <a:bodyPr lIns="0" tIns="0" rIns="0" bIns="0" rtlCol="0" anchor="t">
            <a:spAutoFit/>
          </a:bodyPr>
          <a:lstStyle/>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is a severe allergic reaction.</a:t>
            </a:r>
          </a:p>
          <a:p>
            <a:pPr algn="l">
              <a:lnSpc>
                <a:spcPts val="5232"/>
              </a:lnSpc>
            </a:pPr>
            <a:endParaRPr lang="en-US" sz="4800" dirty="0">
              <a:solidFill>
                <a:srgbClr val="000000"/>
              </a:solidFill>
              <a:latin typeface="ABeeZee"/>
              <a:ea typeface="ABeeZee"/>
              <a:cs typeface="ABeeZee"/>
              <a:sym typeface="ABeeZee"/>
            </a:endParaRPr>
          </a:p>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may start as “just hives” but then progress to involve breathing trouble and even death.</a:t>
            </a:r>
          </a:p>
          <a:p>
            <a:pPr algn="l">
              <a:lnSpc>
                <a:spcPts val="5232"/>
              </a:lnSpc>
            </a:pPr>
            <a:endParaRPr lang="en-US" sz="4800" dirty="0">
              <a:solidFill>
                <a:srgbClr val="000000"/>
              </a:solidFill>
              <a:latin typeface="ABeeZee"/>
              <a:ea typeface="ABeeZee"/>
              <a:cs typeface="ABeeZee"/>
              <a:sym typeface="ABeeZee"/>
            </a:endParaRPr>
          </a:p>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should be treated promptly with epinephrine.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6878453" y="3476200"/>
            <a:ext cx="4531094" cy="5446026"/>
          </a:xfrm>
          <a:custGeom>
            <a:avLst/>
            <a:gdLst/>
            <a:ahLst/>
            <a:cxnLst/>
            <a:rect l="l" t="t" r="r" b="b"/>
            <a:pathLst>
              <a:path w="4531094" h="5446026">
                <a:moveTo>
                  <a:pt x="0" y="0"/>
                </a:moveTo>
                <a:lnTo>
                  <a:pt x="4531094" y="0"/>
                </a:lnTo>
                <a:lnTo>
                  <a:pt x="4531094" y="5446026"/>
                </a:lnTo>
                <a:lnTo>
                  <a:pt x="0" y="5446026"/>
                </a:lnTo>
                <a:lnTo>
                  <a:pt x="0" y="0"/>
                </a:lnTo>
                <a:close/>
              </a:path>
            </a:pathLst>
          </a:custGeom>
          <a:blipFill>
            <a:blip r:embed="rId4"/>
            <a:stretch>
              <a:fillRect/>
            </a:stretch>
          </a:blipFill>
        </p:spPr>
        <p:txBody>
          <a:bodyPr/>
          <a:lstStyle/>
          <a:p>
            <a:endParaRPr lang="en-US"/>
          </a:p>
        </p:txBody>
      </p:sp>
      <p:sp>
        <p:nvSpPr>
          <p:cNvPr id="5" name="Freeform 5"/>
          <p:cNvSpPr/>
          <p:nvPr/>
        </p:nvSpPr>
        <p:spPr>
          <a:xfrm>
            <a:off x="3174912"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5"/>
            <a:stretch>
              <a:fillRect/>
            </a:stretch>
          </a:blipFill>
        </p:spPr>
        <p:txBody>
          <a:bodyPr/>
          <a:lstStyle/>
          <a:p>
            <a:endParaRPr lang="en-US"/>
          </a:p>
        </p:txBody>
      </p:sp>
      <p:sp>
        <p:nvSpPr>
          <p:cNvPr id="6" name="Freeform 6"/>
          <p:cNvSpPr/>
          <p:nvPr/>
        </p:nvSpPr>
        <p:spPr>
          <a:xfrm>
            <a:off x="3174912" y="484477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6"/>
            <a:stretch>
              <a:fillRect/>
            </a:stretch>
          </a:blipFill>
        </p:spPr>
        <p:txBody>
          <a:bodyPr/>
          <a:lstStyle/>
          <a:p>
            <a:endParaRPr lang="en-US"/>
          </a:p>
        </p:txBody>
      </p:sp>
      <p:sp>
        <p:nvSpPr>
          <p:cNvPr id="7" name="Freeform 7"/>
          <p:cNvSpPr/>
          <p:nvPr/>
        </p:nvSpPr>
        <p:spPr>
          <a:xfrm>
            <a:off x="3174912" y="75476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7"/>
            <a:stretch>
              <a:fillRect/>
            </a:stretch>
          </a:blipFill>
        </p:spPr>
        <p:txBody>
          <a:bodyPr/>
          <a:lstStyle/>
          <a:p>
            <a:endParaRPr lang="en-US"/>
          </a:p>
        </p:txBody>
      </p:sp>
      <p:sp>
        <p:nvSpPr>
          <p:cNvPr id="8" name="Freeform 8"/>
          <p:cNvSpPr/>
          <p:nvPr/>
        </p:nvSpPr>
        <p:spPr>
          <a:xfrm>
            <a:off x="12933547"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8"/>
            <a:stretch>
              <a:fillRect/>
            </a:stretch>
          </a:blipFill>
          <a:ln w="9525" cap="sq">
            <a:solidFill>
              <a:srgbClr val="000000"/>
            </a:solidFill>
            <a:prstDash val="solid"/>
            <a:miter/>
          </a:ln>
        </p:spPr>
        <p:txBody>
          <a:bodyPr/>
          <a:lstStyle/>
          <a:p>
            <a:endParaRPr lang="en-US"/>
          </a:p>
        </p:txBody>
      </p:sp>
      <p:sp>
        <p:nvSpPr>
          <p:cNvPr id="9" name="Freeform 9"/>
          <p:cNvSpPr/>
          <p:nvPr/>
        </p:nvSpPr>
        <p:spPr>
          <a:xfrm>
            <a:off x="12933547" y="4810371"/>
            <a:ext cx="2178965" cy="2213370"/>
          </a:xfrm>
          <a:custGeom>
            <a:avLst/>
            <a:gdLst/>
            <a:ahLst/>
            <a:cxnLst/>
            <a:rect l="l" t="t" r="r" b="b"/>
            <a:pathLst>
              <a:path w="2178965" h="2213370">
                <a:moveTo>
                  <a:pt x="0" y="0"/>
                </a:moveTo>
                <a:lnTo>
                  <a:pt x="2178965" y="0"/>
                </a:lnTo>
                <a:lnTo>
                  <a:pt x="2178965" y="2213369"/>
                </a:lnTo>
                <a:lnTo>
                  <a:pt x="0" y="2213369"/>
                </a:lnTo>
                <a:lnTo>
                  <a:pt x="0" y="0"/>
                </a:lnTo>
                <a:close/>
              </a:path>
            </a:pathLst>
          </a:custGeom>
          <a:blipFill>
            <a:blip r:embed="rId9"/>
            <a:stretch>
              <a:fillRect/>
            </a:stretch>
          </a:blipFill>
          <a:ln w="9525" cap="sq">
            <a:solidFill>
              <a:srgbClr val="000000"/>
            </a:solidFill>
            <a:prstDash val="solid"/>
            <a:miter/>
          </a:ln>
        </p:spPr>
        <p:txBody>
          <a:bodyPr/>
          <a:lstStyle/>
          <a:p>
            <a:endParaRPr lang="en-US"/>
          </a:p>
        </p:txBody>
      </p:sp>
      <p:sp>
        <p:nvSpPr>
          <p:cNvPr id="10" name="Freeform 10"/>
          <p:cNvSpPr/>
          <p:nvPr/>
        </p:nvSpPr>
        <p:spPr>
          <a:xfrm>
            <a:off x="12933547" y="74714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10"/>
            <a:stretch>
              <a:fillRect/>
            </a:stretch>
          </a:blipFill>
          <a:ln w="9525" cap="sq">
            <a:solidFill>
              <a:srgbClr val="000000"/>
            </a:solidFill>
            <a:prstDash val="solid"/>
            <a:miter/>
          </a:ln>
        </p:spPr>
        <p:txBody>
          <a:bodyPr/>
          <a:lstStyle/>
          <a:p>
            <a:endParaRPr lang="en-US"/>
          </a:p>
        </p:txBody>
      </p:sp>
      <p:sp>
        <p:nvSpPr>
          <p:cNvPr id="11" name="TextBox 11"/>
          <p:cNvSpPr txBox="1"/>
          <p:nvPr/>
        </p:nvSpPr>
        <p:spPr>
          <a:xfrm>
            <a:off x="3541470" y="463168"/>
            <a:ext cx="1139372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Symptoms of Anaphylaxis</a:t>
            </a:r>
          </a:p>
        </p:txBody>
      </p:sp>
      <p:sp>
        <p:nvSpPr>
          <p:cNvPr id="12" name="TextBox 12"/>
          <p:cNvSpPr txBox="1"/>
          <p:nvPr/>
        </p:nvSpPr>
        <p:spPr>
          <a:xfrm>
            <a:off x="148979" y="2523226"/>
            <a:ext cx="2918732" cy="1474763"/>
          </a:xfrm>
          <a:prstGeom prst="rect">
            <a:avLst/>
          </a:prstGeom>
        </p:spPr>
        <p:txBody>
          <a:bodyPr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Altered mental status</a:t>
            </a:r>
          </a:p>
          <a:p>
            <a:pPr algn="r">
              <a:lnSpc>
                <a:spcPts val="2289"/>
              </a:lnSpc>
              <a:spcBef>
                <a:spcPct val="0"/>
              </a:spcBef>
            </a:pPr>
            <a:r>
              <a:rPr lang="en-US" sz="2100" dirty="0">
                <a:solidFill>
                  <a:srgbClr val="000000"/>
                </a:solidFill>
                <a:latin typeface="ABeeZee"/>
                <a:ea typeface="ABeeZee"/>
                <a:cs typeface="ABeeZee"/>
                <a:sym typeface="ABeeZee"/>
              </a:rPr>
              <a:t>Feeling Faint</a:t>
            </a:r>
          </a:p>
          <a:p>
            <a:pPr algn="r">
              <a:lnSpc>
                <a:spcPts val="2289"/>
              </a:lnSpc>
              <a:spcBef>
                <a:spcPct val="0"/>
              </a:spcBef>
            </a:pPr>
            <a:r>
              <a:rPr lang="en-US" sz="2100" dirty="0">
                <a:solidFill>
                  <a:srgbClr val="000000"/>
                </a:solidFill>
                <a:latin typeface="ABeeZee"/>
                <a:ea typeface="ABeeZee"/>
                <a:cs typeface="ABeeZee"/>
                <a:sym typeface="ABeeZee"/>
              </a:rPr>
              <a:t>Loss of Consciousness</a:t>
            </a:r>
          </a:p>
          <a:p>
            <a:pPr algn="r">
              <a:lnSpc>
                <a:spcPts val="2289"/>
              </a:lnSpc>
              <a:spcBef>
                <a:spcPct val="0"/>
              </a:spcBef>
            </a:pPr>
            <a:r>
              <a:rPr lang="en-US" sz="2100" dirty="0">
                <a:solidFill>
                  <a:srgbClr val="000000"/>
                </a:solidFill>
                <a:latin typeface="ABeeZee"/>
                <a:ea typeface="ABeeZee"/>
                <a:cs typeface="ABeeZee"/>
                <a:sym typeface="ABeeZee"/>
              </a:rPr>
              <a:t>(due to low blood pressure)</a:t>
            </a:r>
          </a:p>
        </p:txBody>
      </p:sp>
      <p:sp>
        <p:nvSpPr>
          <p:cNvPr id="13" name="TextBox 13"/>
          <p:cNvSpPr txBox="1"/>
          <p:nvPr/>
        </p:nvSpPr>
        <p:spPr>
          <a:xfrm>
            <a:off x="685801" y="5652889"/>
            <a:ext cx="2381912" cy="884858"/>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Coughing</a:t>
            </a:r>
          </a:p>
          <a:p>
            <a:pPr algn="r">
              <a:lnSpc>
                <a:spcPts val="2289"/>
              </a:lnSpc>
              <a:spcBef>
                <a:spcPct val="0"/>
              </a:spcBef>
            </a:pPr>
            <a:r>
              <a:rPr lang="en-US" sz="2100" dirty="0">
                <a:solidFill>
                  <a:srgbClr val="000000"/>
                </a:solidFill>
                <a:latin typeface="ABeeZee"/>
                <a:ea typeface="ABeeZee"/>
                <a:cs typeface="ABeeZee"/>
                <a:sym typeface="ABeeZee"/>
              </a:rPr>
              <a:t>Trouble breathing</a:t>
            </a:r>
          </a:p>
          <a:p>
            <a:pPr algn="r">
              <a:lnSpc>
                <a:spcPts val="2289"/>
              </a:lnSpc>
              <a:spcBef>
                <a:spcPct val="0"/>
              </a:spcBef>
            </a:pPr>
            <a:r>
              <a:rPr lang="en-US" sz="2100" dirty="0">
                <a:solidFill>
                  <a:srgbClr val="000000"/>
                </a:solidFill>
                <a:latin typeface="ABeeZee"/>
                <a:ea typeface="ABeeZee"/>
                <a:cs typeface="ABeeZee"/>
                <a:sym typeface="ABeeZee"/>
              </a:rPr>
              <a:t>Wheezing</a:t>
            </a:r>
          </a:p>
        </p:txBody>
      </p:sp>
      <p:sp>
        <p:nvSpPr>
          <p:cNvPr id="14" name="TextBox 14"/>
          <p:cNvSpPr txBox="1"/>
          <p:nvPr/>
        </p:nvSpPr>
        <p:spPr>
          <a:xfrm>
            <a:off x="1" y="8069979"/>
            <a:ext cx="3064564" cy="1179810"/>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Sudden-onset</a:t>
            </a:r>
          </a:p>
          <a:p>
            <a:pPr algn="r">
              <a:lnSpc>
                <a:spcPts val="2289"/>
              </a:lnSpc>
              <a:spcBef>
                <a:spcPct val="0"/>
              </a:spcBef>
            </a:pPr>
            <a:r>
              <a:rPr lang="en-US" sz="2100" dirty="0">
                <a:solidFill>
                  <a:srgbClr val="000000"/>
                </a:solidFill>
                <a:latin typeface="ABeeZee"/>
                <a:ea typeface="ABeeZee"/>
                <a:cs typeface="ABeeZee"/>
                <a:sym typeface="ABeeZee"/>
              </a:rPr>
              <a:t>Nausea/upset stomach</a:t>
            </a:r>
          </a:p>
          <a:p>
            <a:pPr algn="r">
              <a:lnSpc>
                <a:spcPts val="2289"/>
              </a:lnSpc>
              <a:spcBef>
                <a:spcPct val="0"/>
              </a:spcBef>
            </a:pPr>
            <a:r>
              <a:rPr lang="en-US" sz="2100" dirty="0">
                <a:solidFill>
                  <a:srgbClr val="000000"/>
                </a:solidFill>
                <a:latin typeface="ABeeZee"/>
                <a:ea typeface="ABeeZee"/>
                <a:cs typeface="ABeeZee"/>
                <a:sym typeface="ABeeZee"/>
              </a:rPr>
              <a:t>Vomiting</a:t>
            </a:r>
          </a:p>
          <a:p>
            <a:pPr algn="r">
              <a:lnSpc>
                <a:spcPts val="2289"/>
              </a:lnSpc>
              <a:spcBef>
                <a:spcPct val="0"/>
              </a:spcBef>
            </a:pPr>
            <a:r>
              <a:rPr lang="en-US" sz="2100" dirty="0">
                <a:solidFill>
                  <a:srgbClr val="000000"/>
                </a:solidFill>
                <a:latin typeface="ABeeZee"/>
                <a:ea typeface="ABeeZee"/>
                <a:cs typeface="ABeeZee"/>
                <a:sym typeface="ABeeZee"/>
              </a:rPr>
              <a:t>Diarrhea</a:t>
            </a:r>
          </a:p>
        </p:txBody>
      </p:sp>
      <p:sp>
        <p:nvSpPr>
          <p:cNvPr id="15" name="TextBox 15"/>
          <p:cNvSpPr txBox="1"/>
          <p:nvPr/>
        </p:nvSpPr>
        <p:spPr>
          <a:xfrm>
            <a:off x="15253980" y="2808976"/>
            <a:ext cx="2879867" cy="86753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Sudden-onset upper</a:t>
            </a:r>
          </a:p>
          <a:p>
            <a:pPr algn="l">
              <a:lnSpc>
                <a:spcPts val="2289"/>
              </a:lnSpc>
              <a:spcBef>
                <a:spcPct val="0"/>
              </a:spcBef>
            </a:pPr>
            <a:r>
              <a:rPr lang="en-US" sz="2100">
                <a:solidFill>
                  <a:srgbClr val="000000"/>
                </a:solidFill>
                <a:latin typeface="ABeeZee"/>
                <a:ea typeface="ABeeZee"/>
                <a:cs typeface="ABeeZee"/>
                <a:sym typeface="ABeeZee"/>
              </a:rPr>
              <a:t>respiratory congestion </a:t>
            </a:r>
          </a:p>
          <a:p>
            <a:pPr algn="l">
              <a:lnSpc>
                <a:spcPts val="2289"/>
              </a:lnSpc>
              <a:spcBef>
                <a:spcPct val="0"/>
              </a:spcBef>
            </a:pPr>
            <a:r>
              <a:rPr lang="en-US" sz="2100">
                <a:solidFill>
                  <a:srgbClr val="000000"/>
                </a:solidFill>
                <a:latin typeface="ABeeZee"/>
                <a:ea typeface="ABeeZee"/>
                <a:cs typeface="ABeeZee"/>
                <a:sym typeface="ABeeZee"/>
              </a:rPr>
              <a:t>Sneezing</a:t>
            </a:r>
          </a:p>
        </p:txBody>
      </p:sp>
      <p:sp>
        <p:nvSpPr>
          <p:cNvPr id="16" name="TextBox 16"/>
          <p:cNvSpPr txBox="1"/>
          <p:nvPr/>
        </p:nvSpPr>
        <p:spPr>
          <a:xfrm>
            <a:off x="15253980" y="5652889"/>
            <a:ext cx="2458471" cy="58178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Swelling anywhere </a:t>
            </a:r>
          </a:p>
          <a:p>
            <a:pPr algn="l">
              <a:lnSpc>
                <a:spcPts val="2289"/>
              </a:lnSpc>
              <a:spcBef>
                <a:spcPct val="0"/>
              </a:spcBef>
            </a:pPr>
            <a:r>
              <a:rPr lang="en-US" sz="2100">
                <a:solidFill>
                  <a:srgbClr val="000000"/>
                </a:solidFill>
                <a:latin typeface="ABeeZee"/>
                <a:ea typeface="ABeeZee"/>
                <a:cs typeface="ABeeZee"/>
                <a:sym typeface="ABeeZee"/>
              </a:rPr>
              <a:t>especially face</a:t>
            </a:r>
          </a:p>
        </p:txBody>
      </p:sp>
      <p:sp>
        <p:nvSpPr>
          <p:cNvPr id="17" name="TextBox 17"/>
          <p:cNvSpPr txBox="1"/>
          <p:nvPr/>
        </p:nvSpPr>
        <p:spPr>
          <a:xfrm>
            <a:off x="15264355" y="8279529"/>
            <a:ext cx="2448095" cy="581787"/>
          </a:xfrm>
          <a:prstGeom prst="rect">
            <a:avLst/>
          </a:prstGeom>
        </p:spPr>
        <p:txBody>
          <a:bodyPr lIns="0" tIns="0" rIns="0" bIns="0" rtlCol="0" anchor="t">
            <a:spAutoFit/>
          </a:bodyPr>
          <a:lstStyle/>
          <a:p>
            <a:pPr algn="ctr">
              <a:lnSpc>
                <a:spcPts val="2289"/>
              </a:lnSpc>
              <a:spcBef>
                <a:spcPct val="0"/>
              </a:spcBef>
            </a:pPr>
            <a:r>
              <a:rPr lang="en-US" sz="2100">
                <a:solidFill>
                  <a:srgbClr val="000000"/>
                </a:solidFill>
                <a:latin typeface="ABeeZee"/>
                <a:ea typeface="ABeeZee"/>
                <a:cs typeface="ABeeZee"/>
                <a:sym typeface="ABeeZee"/>
              </a:rPr>
              <a:t>Hives anywhere on </a:t>
            </a:r>
          </a:p>
          <a:p>
            <a:pPr algn="l">
              <a:lnSpc>
                <a:spcPts val="2289"/>
              </a:lnSpc>
              <a:spcBef>
                <a:spcPct val="0"/>
              </a:spcBef>
            </a:pPr>
            <a:r>
              <a:rPr lang="en-US" sz="2100">
                <a:solidFill>
                  <a:srgbClr val="000000"/>
                </a:solidFill>
                <a:latin typeface="ABeeZee"/>
                <a:ea typeface="ABeeZee"/>
                <a:cs typeface="ABeeZee"/>
                <a:sym typeface="ABeeZee"/>
              </a:rPr>
              <a:t>body</a:t>
            </a:r>
          </a:p>
        </p:txBody>
      </p:sp>
      <p:sp>
        <p:nvSpPr>
          <p:cNvPr id="18" name="AutoShape 18"/>
          <p:cNvSpPr/>
          <p:nvPr/>
        </p:nvSpPr>
        <p:spPr>
          <a:xfrm>
            <a:off x="5673046" y="3233220"/>
            <a:ext cx="2030087" cy="439039"/>
          </a:xfrm>
          <a:prstGeom prst="line">
            <a:avLst/>
          </a:prstGeom>
          <a:ln w="76200" cap="flat">
            <a:solidFill>
              <a:srgbClr val="000000"/>
            </a:solidFill>
            <a:prstDash val="solid"/>
            <a:headEnd type="none" w="sm" len="sm"/>
            <a:tailEnd type="none" w="sm" len="sm"/>
          </a:ln>
        </p:spPr>
        <p:txBody>
          <a:bodyPr/>
          <a:lstStyle/>
          <a:p>
            <a:endParaRPr lang="en-US"/>
          </a:p>
        </p:txBody>
      </p:sp>
      <p:sp>
        <p:nvSpPr>
          <p:cNvPr id="19" name="AutoShape 19"/>
          <p:cNvSpPr/>
          <p:nvPr/>
        </p:nvSpPr>
        <p:spPr>
          <a:xfrm flipV="1">
            <a:off x="5673046" y="4807536"/>
            <a:ext cx="2220451" cy="826303"/>
          </a:xfrm>
          <a:prstGeom prst="line">
            <a:avLst/>
          </a:prstGeom>
          <a:ln w="76200" cap="flat">
            <a:solidFill>
              <a:srgbClr val="000000"/>
            </a:solidFill>
            <a:prstDash val="solid"/>
            <a:headEnd type="none" w="sm" len="sm"/>
            <a:tailEnd type="none" w="sm" len="sm"/>
          </a:ln>
        </p:spPr>
        <p:txBody>
          <a:bodyPr/>
          <a:lstStyle/>
          <a:p>
            <a:endParaRPr lang="en-US"/>
          </a:p>
        </p:txBody>
      </p:sp>
      <p:sp>
        <p:nvSpPr>
          <p:cNvPr id="20" name="AutoShape 20"/>
          <p:cNvSpPr/>
          <p:nvPr/>
        </p:nvSpPr>
        <p:spPr>
          <a:xfrm flipV="1">
            <a:off x="5673046" y="5503904"/>
            <a:ext cx="2315632" cy="2756575"/>
          </a:xfrm>
          <a:prstGeom prst="line">
            <a:avLst/>
          </a:prstGeom>
          <a:ln w="76200" cap="flat">
            <a:solidFill>
              <a:srgbClr val="000000"/>
            </a:solidFill>
            <a:prstDash val="solid"/>
            <a:headEnd type="none" w="sm" len="sm"/>
            <a:tailEnd type="none" w="sm" len="sm"/>
          </a:ln>
        </p:spPr>
        <p:txBody>
          <a:bodyPr/>
          <a:lstStyle/>
          <a:p>
            <a:endParaRPr lang="en-US"/>
          </a:p>
        </p:txBody>
      </p:sp>
      <p:sp>
        <p:nvSpPr>
          <p:cNvPr id="21" name="AutoShape 21"/>
          <p:cNvSpPr/>
          <p:nvPr/>
        </p:nvSpPr>
        <p:spPr>
          <a:xfrm flipV="1">
            <a:off x="10394503" y="3233220"/>
            <a:ext cx="2231599" cy="613204"/>
          </a:xfrm>
          <a:prstGeom prst="line">
            <a:avLst/>
          </a:prstGeom>
          <a:ln w="76200" cap="flat">
            <a:solidFill>
              <a:srgbClr val="000000"/>
            </a:solidFill>
            <a:prstDash val="solid"/>
            <a:headEnd type="none" w="sm" len="sm"/>
            <a:tailEnd type="none" w="sm" len="sm"/>
          </a:ln>
        </p:spPr>
        <p:txBody>
          <a:bodyPr/>
          <a:lstStyle/>
          <a:p>
            <a:endParaRPr lang="en-US"/>
          </a:p>
        </p:txBody>
      </p:sp>
      <p:sp>
        <p:nvSpPr>
          <p:cNvPr id="22" name="AutoShape 22"/>
          <p:cNvSpPr/>
          <p:nvPr/>
        </p:nvSpPr>
        <p:spPr>
          <a:xfrm>
            <a:off x="10321606" y="4126143"/>
            <a:ext cx="2304496" cy="1808115"/>
          </a:xfrm>
          <a:prstGeom prst="line">
            <a:avLst/>
          </a:prstGeom>
          <a:ln w="76200" cap="flat">
            <a:solidFill>
              <a:srgbClr val="000000"/>
            </a:solidFill>
            <a:prstDash val="solid"/>
            <a:headEnd type="none" w="sm" len="sm"/>
            <a:tailEnd type="none" w="sm" len="sm"/>
          </a:ln>
        </p:spPr>
        <p:txBody>
          <a:bodyPr/>
          <a:lstStyle/>
          <a:p>
            <a:endParaRPr lang="en-US"/>
          </a:p>
        </p:txBody>
      </p:sp>
      <p:sp>
        <p:nvSpPr>
          <p:cNvPr id="23" name="AutoShape 23"/>
          <p:cNvSpPr/>
          <p:nvPr/>
        </p:nvSpPr>
        <p:spPr>
          <a:xfrm>
            <a:off x="11136896" y="7023740"/>
            <a:ext cx="1489206" cy="1027189"/>
          </a:xfrm>
          <a:prstGeom prst="line">
            <a:avLst/>
          </a:prstGeom>
          <a:ln w="762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229244" y="2122892"/>
            <a:ext cx="3083497" cy="3158561"/>
          </a:xfrm>
          <a:custGeom>
            <a:avLst/>
            <a:gdLst/>
            <a:ahLst/>
            <a:cxnLst/>
            <a:rect l="l" t="t" r="r" b="b"/>
            <a:pathLst>
              <a:path w="3083497" h="3158561">
                <a:moveTo>
                  <a:pt x="0" y="0"/>
                </a:moveTo>
                <a:lnTo>
                  <a:pt x="3083497" y="0"/>
                </a:lnTo>
                <a:lnTo>
                  <a:pt x="3083497" y="3158560"/>
                </a:lnTo>
                <a:lnTo>
                  <a:pt x="0" y="3158560"/>
                </a:lnTo>
                <a:lnTo>
                  <a:pt x="0" y="0"/>
                </a:lnTo>
                <a:close/>
              </a:path>
            </a:pathLst>
          </a:custGeom>
          <a:blipFill>
            <a:blip r:embed="rId4"/>
            <a:stretch>
              <a:fillRect b="-24894"/>
            </a:stretch>
          </a:blipFill>
        </p:spPr>
        <p:txBody>
          <a:bodyPr/>
          <a:lstStyle/>
          <a:p>
            <a:endParaRPr lang="en-US"/>
          </a:p>
        </p:txBody>
      </p:sp>
      <p:sp>
        <p:nvSpPr>
          <p:cNvPr id="5" name="Freeform 5"/>
          <p:cNvSpPr/>
          <p:nvPr/>
        </p:nvSpPr>
        <p:spPr>
          <a:xfrm>
            <a:off x="7602928" y="2122892"/>
            <a:ext cx="3082144" cy="3158561"/>
          </a:xfrm>
          <a:custGeom>
            <a:avLst/>
            <a:gdLst/>
            <a:ahLst/>
            <a:cxnLst/>
            <a:rect l="l" t="t" r="r" b="b"/>
            <a:pathLst>
              <a:path w="3082144" h="3158561">
                <a:moveTo>
                  <a:pt x="0" y="0"/>
                </a:moveTo>
                <a:lnTo>
                  <a:pt x="3082144" y="0"/>
                </a:lnTo>
                <a:lnTo>
                  <a:pt x="3082144" y="3158560"/>
                </a:lnTo>
                <a:lnTo>
                  <a:pt x="0" y="3158560"/>
                </a:lnTo>
                <a:lnTo>
                  <a:pt x="0" y="0"/>
                </a:lnTo>
                <a:close/>
              </a:path>
            </a:pathLst>
          </a:custGeom>
          <a:blipFill>
            <a:blip r:embed="rId5"/>
            <a:stretch>
              <a:fillRect/>
            </a:stretch>
          </a:blipFill>
        </p:spPr>
        <p:txBody>
          <a:bodyPr/>
          <a:lstStyle/>
          <a:p>
            <a:endParaRPr lang="en-US"/>
          </a:p>
        </p:txBody>
      </p:sp>
      <p:sp>
        <p:nvSpPr>
          <p:cNvPr id="6" name="Freeform 6"/>
          <p:cNvSpPr/>
          <p:nvPr/>
        </p:nvSpPr>
        <p:spPr>
          <a:xfrm>
            <a:off x="13971197" y="2122892"/>
            <a:ext cx="3106992" cy="3158561"/>
          </a:xfrm>
          <a:custGeom>
            <a:avLst/>
            <a:gdLst/>
            <a:ahLst/>
            <a:cxnLst/>
            <a:rect l="l" t="t" r="r" b="b"/>
            <a:pathLst>
              <a:path w="3106992" h="3158561">
                <a:moveTo>
                  <a:pt x="0" y="0"/>
                </a:moveTo>
                <a:lnTo>
                  <a:pt x="3106992" y="0"/>
                </a:lnTo>
                <a:lnTo>
                  <a:pt x="3106992" y="3158560"/>
                </a:lnTo>
                <a:lnTo>
                  <a:pt x="0" y="3158560"/>
                </a:lnTo>
                <a:lnTo>
                  <a:pt x="0" y="0"/>
                </a:lnTo>
                <a:close/>
              </a:path>
            </a:pathLst>
          </a:custGeom>
          <a:blipFill>
            <a:blip r:embed="rId6"/>
            <a:stretch>
              <a:fillRect/>
            </a:stretch>
          </a:blipFill>
        </p:spPr>
        <p:txBody>
          <a:bodyPr/>
          <a:lstStyle/>
          <a:p>
            <a:endParaRPr lang="en-US"/>
          </a:p>
        </p:txBody>
      </p:sp>
      <p:sp>
        <p:nvSpPr>
          <p:cNvPr id="7" name="Freeform 7"/>
          <p:cNvSpPr/>
          <p:nvPr/>
        </p:nvSpPr>
        <p:spPr>
          <a:xfrm>
            <a:off x="1229244" y="6317167"/>
            <a:ext cx="3087559" cy="3037355"/>
          </a:xfrm>
          <a:custGeom>
            <a:avLst/>
            <a:gdLst/>
            <a:ahLst/>
            <a:cxnLst/>
            <a:rect l="l" t="t" r="r" b="b"/>
            <a:pathLst>
              <a:path w="3087559" h="3037355">
                <a:moveTo>
                  <a:pt x="0" y="0"/>
                </a:moveTo>
                <a:lnTo>
                  <a:pt x="3087559" y="0"/>
                </a:lnTo>
                <a:lnTo>
                  <a:pt x="3087559" y="3037355"/>
                </a:lnTo>
                <a:lnTo>
                  <a:pt x="0" y="3037355"/>
                </a:lnTo>
                <a:lnTo>
                  <a:pt x="0" y="0"/>
                </a:lnTo>
                <a:close/>
              </a:path>
            </a:pathLst>
          </a:custGeom>
          <a:blipFill>
            <a:blip r:embed="rId7"/>
            <a:stretch>
              <a:fillRect/>
            </a:stretch>
          </a:blipFill>
        </p:spPr>
        <p:txBody>
          <a:bodyPr/>
          <a:lstStyle/>
          <a:p>
            <a:endParaRPr lang="en-US"/>
          </a:p>
        </p:txBody>
      </p:sp>
      <p:sp>
        <p:nvSpPr>
          <p:cNvPr id="8" name="Freeform 8"/>
          <p:cNvSpPr/>
          <p:nvPr/>
        </p:nvSpPr>
        <p:spPr>
          <a:xfrm>
            <a:off x="7602928" y="6301114"/>
            <a:ext cx="3082144" cy="3069460"/>
          </a:xfrm>
          <a:custGeom>
            <a:avLst/>
            <a:gdLst/>
            <a:ahLst/>
            <a:cxnLst/>
            <a:rect l="l" t="t" r="r" b="b"/>
            <a:pathLst>
              <a:path w="3082144" h="3069460">
                <a:moveTo>
                  <a:pt x="0" y="0"/>
                </a:moveTo>
                <a:lnTo>
                  <a:pt x="3082144" y="0"/>
                </a:lnTo>
                <a:lnTo>
                  <a:pt x="3082144" y="3069460"/>
                </a:lnTo>
                <a:lnTo>
                  <a:pt x="0" y="3069460"/>
                </a:lnTo>
                <a:lnTo>
                  <a:pt x="0" y="0"/>
                </a:lnTo>
                <a:close/>
              </a:path>
            </a:pathLst>
          </a:custGeom>
          <a:blipFill>
            <a:blip r:embed="rId8"/>
            <a:stretch>
              <a:fillRect/>
            </a:stretch>
          </a:blipFill>
        </p:spPr>
        <p:txBody>
          <a:bodyPr/>
          <a:lstStyle/>
          <a:p>
            <a:endParaRPr lang="en-US"/>
          </a:p>
        </p:txBody>
      </p:sp>
      <p:sp>
        <p:nvSpPr>
          <p:cNvPr id="9" name="Freeform 9"/>
          <p:cNvSpPr/>
          <p:nvPr/>
        </p:nvSpPr>
        <p:spPr>
          <a:xfrm>
            <a:off x="13907259" y="6301114"/>
            <a:ext cx="3170930" cy="3069460"/>
          </a:xfrm>
          <a:custGeom>
            <a:avLst/>
            <a:gdLst/>
            <a:ahLst/>
            <a:cxnLst/>
            <a:rect l="l" t="t" r="r" b="b"/>
            <a:pathLst>
              <a:path w="3170930" h="3069460">
                <a:moveTo>
                  <a:pt x="0" y="0"/>
                </a:moveTo>
                <a:lnTo>
                  <a:pt x="3170930" y="0"/>
                </a:lnTo>
                <a:lnTo>
                  <a:pt x="3170930" y="3069460"/>
                </a:lnTo>
                <a:lnTo>
                  <a:pt x="0" y="3069460"/>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4312740" y="463168"/>
            <a:ext cx="986045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Causes of Anaphylaxis</a:t>
            </a:r>
          </a:p>
        </p:txBody>
      </p:sp>
      <p:sp>
        <p:nvSpPr>
          <p:cNvPr id="11" name="TextBox 11"/>
          <p:cNvSpPr txBox="1"/>
          <p:nvPr/>
        </p:nvSpPr>
        <p:spPr>
          <a:xfrm>
            <a:off x="2209783" y="5539038"/>
            <a:ext cx="121921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Foods</a:t>
            </a:r>
          </a:p>
        </p:txBody>
      </p:sp>
      <p:sp>
        <p:nvSpPr>
          <p:cNvPr id="12" name="TextBox 12"/>
          <p:cNvSpPr txBox="1"/>
          <p:nvPr/>
        </p:nvSpPr>
        <p:spPr>
          <a:xfrm>
            <a:off x="10545492" y="5539038"/>
            <a:ext cx="355150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Venomous Insects</a:t>
            </a:r>
          </a:p>
        </p:txBody>
      </p:sp>
      <p:sp>
        <p:nvSpPr>
          <p:cNvPr id="13" name="TextBox 13"/>
          <p:cNvSpPr txBox="1"/>
          <p:nvPr/>
        </p:nvSpPr>
        <p:spPr>
          <a:xfrm>
            <a:off x="2253070" y="9611697"/>
            <a:ext cx="1099729"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Latex</a:t>
            </a:r>
          </a:p>
        </p:txBody>
      </p:sp>
      <p:sp>
        <p:nvSpPr>
          <p:cNvPr id="14" name="TextBox 14"/>
          <p:cNvSpPr txBox="1"/>
          <p:nvPr/>
        </p:nvSpPr>
        <p:spPr>
          <a:xfrm>
            <a:off x="8001084" y="9611697"/>
            <a:ext cx="236211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Medications</a:t>
            </a:r>
          </a:p>
        </p:txBody>
      </p:sp>
      <p:sp>
        <p:nvSpPr>
          <p:cNvPr id="15" name="TextBox 15"/>
          <p:cNvSpPr txBox="1"/>
          <p:nvPr/>
        </p:nvSpPr>
        <p:spPr>
          <a:xfrm>
            <a:off x="14775535" y="9611697"/>
            <a:ext cx="16074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Exercise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3732262" y="3044383"/>
            <a:ext cx="10647954" cy="2644173"/>
            <a:chOff x="0" y="0"/>
            <a:chExt cx="2804399" cy="696408"/>
          </a:xfrm>
        </p:grpSpPr>
        <p:sp>
          <p:nvSpPr>
            <p:cNvPr id="5" name="Freeform 5"/>
            <p:cNvSpPr/>
            <p:nvPr/>
          </p:nvSpPr>
          <p:spPr>
            <a:xfrm>
              <a:off x="0" y="0"/>
              <a:ext cx="2804400" cy="696408"/>
            </a:xfrm>
            <a:custGeom>
              <a:avLst/>
              <a:gdLst/>
              <a:ahLst/>
              <a:cxnLst/>
              <a:rect l="l" t="t" r="r" b="b"/>
              <a:pathLst>
                <a:path w="2804400" h="696408">
                  <a:moveTo>
                    <a:pt x="0" y="0"/>
                  </a:moveTo>
                  <a:lnTo>
                    <a:pt x="2804400" y="0"/>
                  </a:lnTo>
                  <a:lnTo>
                    <a:pt x="2804400" y="696408"/>
                  </a:lnTo>
                  <a:lnTo>
                    <a:pt x="0" y="696408"/>
                  </a:lnTo>
                  <a:close/>
                </a:path>
              </a:pathLst>
            </a:custGeom>
            <a:solidFill>
              <a:srgbClr val="FEFEFD"/>
            </a:solidFill>
            <a:ln w="76200" cap="sq">
              <a:solidFill>
                <a:srgbClr val="4B8A98"/>
              </a:solidFill>
              <a:prstDash val="solid"/>
              <a:miter/>
            </a:ln>
          </p:spPr>
          <p:txBody>
            <a:bodyPr/>
            <a:lstStyle/>
            <a:p>
              <a:endParaRPr lang="en-US"/>
            </a:p>
          </p:txBody>
        </p:sp>
        <p:sp>
          <p:nvSpPr>
            <p:cNvPr id="6" name="TextBox 6"/>
            <p:cNvSpPr txBox="1"/>
            <p:nvPr/>
          </p:nvSpPr>
          <p:spPr>
            <a:xfrm>
              <a:off x="0" y="19050"/>
              <a:ext cx="2804399" cy="677358"/>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3380524" y="463168"/>
            <a:ext cx="1163087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Treatment for Anaphylaxis</a:t>
            </a:r>
          </a:p>
        </p:txBody>
      </p:sp>
      <p:sp>
        <p:nvSpPr>
          <p:cNvPr id="8" name="TextBox 8"/>
          <p:cNvSpPr txBox="1"/>
          <p:nvPr/>
        </p:nvSpPr>
        <p:spPr>
          <a:xfrm>
            <a:off x="4481300" y="3213945"/>
            <a:ext cx="9539500" cy="2066925"/>
          </a:xfrm>
          <a:prstGeom prst="rect">
            <a:avLst/>
          </a:prstGeom>
        </p:spPr>
        <p:txBody>
          <a:bodyPr wrap="square" lIns="0" tIns="0" rIns="0" bIns="0" rtlCol="0" anchor="t">
            <a:spAutoFit/>
          </a:bodyPr>
          <a:lstStyle/>
          <a:p>
            <a:pPr algn="ctr">
              <a:lnSpc>
                <a:spcPts val="16800"/>
              </a:lnSpc>
            </a:pPr>
            <a:r>
              <a:rPr lang="en-US" sz="12000" dirty="0">
                <a:solidFill>
                  <a:srgbClr val="F6DB0E"/>
                </a:solidFill>
                <a:latin typeface="ABeeZee Bold"/>
                <a:ea typeface="ABeeZee Bold"/>
                <a:cs typeface="ABeeZee Bold"/>
                <a:sym typeface="ABeeZee Bold"/>
              </a:rPr>
              <a:t>EPINEPHRINE</a:t>
            </a:r>
          </a:p>
        </p:txBody>
      </p:sp>
      <p:sp>
        <p:nvSpPr>
          <p:cNvPr id="9" name="TextBox 9"/>
          <p:cNvSpPr txBox="1"/>
          <p:nvPr/>
        </p:nvSpPr>
        <p:spPr>
          <a:xfrm>
            <a:off x="643192" y="7069682"/>
            <a:ext cx="17263808" cy="601599"/>
          </a:xfrm>
          <a:prstGeom prst="rect">
            <a:avLst/>
          </a:prstGeom>
        </p:spPr>
        <p:txBody>
          <a:bodyPr wrap="square" lIns="0" tIns="0" rIns="0" bIns="0" rtlCol="0" anchor="t">
            <a:spAutoFit/>
          </a:bodyPr>
          <a:lstStyle/>
          <a:p>
            <a:pPr algn="ctr">
              <a:lnSpc>
                <a:spcPts val="4578"/>
              </a:lnSpc>
              <a:spcBef>
                <a:spcPct val="0"/>
              </a:spcBef>
            </a:pPr>
            <a:r>
              <a:rPr lang="en-US" sz="4200" dirty="0">
                <a:solidFill>
                  <a:srgbClr val="000000"/>
                </a:solidFill>
                <a:latin typeface="ABeeZee Bold"/>
                <a:ea typeface="ABeeZee Bold"/>
                <a:cs typeface="ABeeZee Bold"/>
                <a:sym typeface="ABeeZee Bold"/>
              </a:rPr>
              <a:t>Epinephrine is the only medication that STOPS the allergic reaction.</a:t>
            </a:r>
          </a:p>
        </p:txBody>
      </p:sp>
      <p:sp>
        <p:nvSpPr>
          <p:cNvPr id="10" name="TextBox 10"/>
          <p:cNvSpPr txBox="1"/>
          <p:nvPr/>
        </p:nvSpPr>
        <p:spPr>
          <a:xfrm>
            <a:off x="1158180" y="8377379"/>
            <a:ext cx="16215420" cy="601599"/>
          </a:xfrm>
          <a:prstGeom prst="rect">
            <a:avLst/>
          </a:prstGeom>
        </p:spPr>
        <p:txBody>
          <a:bodyPr wrap="square" lIns="0" tIns="0" rIns="0" bIns="0" rtlCol="0" anchor="t">
            <a:spAutoFit/>
          </a:bodyPr>
          <a:lstStyle/>
          <a:p>
            <a:pPr algn="ctr">
              <a:lnSpc>
                <a:spcPts val="4578"/>
              </a:lnSpc>
              <a:spcBef>
                <a:spcPct val="0"/>
              </a:spcBef>
            </a:pPr>
            <a:r>
              <a:rPr lang="en-US" sz="4200" i="1" dirty="0">
                <a:solidFill>
                  <a:srgbClr val="4B8A98"/>
                </a:solidFill>
                <a:latin typeface="ABeeZee Bold Italics"/>
                <a:ea typeface="ABeeZee Bold Italics"/>
                <a:cs typeface="ABeeZee Bold Italics"/>
                <a:sym typeface="ABeeZee Bold Italics"/>
              </a:rPr>
              <a:t>Antihistamines (i.e. Benadryl) do NOT STOP the allergic reaction.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893384" y="463168"/>
            <a:ext cx="867021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Devices</a:t>
            </a:r>
          </a:p>
        </p:txBody>
      </p:sp>
      <p:sp>
        <p:nvSpPr>
          <p:cNvPr id="5" name="TextBox 5"/>
          <p:cNvSpPr txBox="1"/>
          <p:nvPr/>
        </p:nvSpPr>
        <p:spPr>
          <a:xfrm>
            <a:off x="2936060" y="2264512"/>
            <a:ext cx="3312340"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Auto-Injectors</a:t>
            </a:r>
          </a:p>
        </p:txBody>
      </p:sp>
      <p:sp>
        <p:nvSpPr>
          <p:cNvPr id="6" name="TextBox 6"/>
          <p:cNvSpPr txBox="1"/>
          <p:nvPr/>
        </p:nvSpPr>
        <p:spPr>
          <a:xfrm>
            <a:off x="11901268" y="2264512"/>
            <a:ext cx="2652932"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Nasal Spray</a:t>
            </a:r>
          </a:p>
        </p:txBody>
      </p:sp>
      <p:sp>
        <p:nvSpPr>
          <p:cNvPr id="7" name="Freeform 7"/>
          <p:cNvSpPr/>
          <p:nvPr/>
        </p:nvSpPr>
        <p:spPr>
          <a:xfrm>
            <a:off x="708161" y="3175546"/>
            <a:ext cx="3148526" cy="3184716"/>
          </a:xfrm>
          <a:custGeom>
            <a:avLst/>
            <a:gdLst/>
            <a:ahLst/>
            <a:cxnLst/>
            <a:rect l="l" t="t" r="r" b="b"/>
            <a:pathLst>
              <a:path w="3148526" h="3184716">
                <a:moveTo>
                  <a:pt x="0" y="0"/>
                </a:moveTo>
                <a:lnTo>
                  <a:pt x="3148527" y="0"/>
                </a:lnTo>
                <a:lnTo>
                  <a:pt x="3148527" y="3184716"/>
                </a:lnTo>
                <a:lnTo>
                  <a:pt x="0" y="3184716"/>
                </a:lnTo>
                <a:lnTo>
                  <a:pt x="0" y="0"/>
                </a:lnTo>
                <a:close/>
              </a:path>
            </a:pathLst>
          </a:custGeom>
          <a:blipFill>
            <a:blip r:embed="rId4"/>
            <a:stretch>
              <a:fillRect/>
            </a:stretch>
          </a:blipFill>
        </p:spPr>
        <p:txBody>
          <a:bodyPr/>
          <a:lstStyle/>
          <a:p>
            <a:endParaRPr lang="en-US"/>
          </a:p>
        </p:txBody>
      </p:sp>
      <p:sp>
        <p:nvSpPr>
          <p:cNvPr id="8" name="Freeform 8"/>
          <p:cNvSpPr/>
          <p:nvPr/>
        </p:nvSpPr>
        <p:spPr>
          <a:xfrm>
            <a:off x="5482619" y="3175546"/>
            <a:ext cx="1957020" cy="3184716"/>
          </a:xfrm>
          <a:custGeom>
            <a:avLst/>
            <a:gdLst/>
            <a:ahLst/>
            <a:cxnLst/>
            <a:rect l="l" t="t" r="r" b="b"/>
            <a:pathLst>
              <a:path w="1957020" h="3184716">
                <a:moveTo>
                  <a:pt x="0" y="0"/>
                </a:moveTo>
                <a:lnTo>
                  <a:pt x="1957020" y="0"/>
                </a:lnTo>
                <a:lnTo>
                  <a:pt x="1957020" y="3184716"/>
                </a:lnTo>
                <a:lnTo>
                  <a:pt x="0" y="3184716"/>
                </a:lnTo>
                <a:lnTo>
                  <a:pt x="0" y="0"/>
                </a:lnTo>
                <a:close/>
              </a:path>
            </a:pathLst>
          </a:custGeom>
          <a:blipFill>
            <a:blip r:embed="rId5"/>
            <a:stretch>
              <a:fillRect/>
            </a:stretch>
          </a:blipFill>
        </p:spPr>
        <p:txBody>
          <a:bodyPr/>
          <a:lstStyle/>
          <a:p>
            <a:endParaRPr lang="en-US"/>
          </a:p>
        </p:txBody>
      </p:sp>
      <p:sp>
        <p:nvSpPr>
          <p:cNvPr id="9" name="Freeform 9"/>
          <p:cNvSpPr/>
          <p:nvPr/>
        </p:nvSpPr>
        <p:spPr>
          <a:xfrm>
            <a:off x="708161" y="6722212"/>
            <a:ext cx="6731477" cy="2847778"/>
          </a:xfrm>
          <a:custGeom>
            <a:avLst/>
            <a:gdLst/>
            <a:ahLst/>
            <a:cxnLst/>
            <a:rect l="l" t="t" r="r" b="b"/>
            <a:pathLst>
              <a:path w="6731477" h="2847778">
                <a:moveTo>
                  <a:pt x="0" y="0"/>
                </a:moveTo>
                <a:lnTo>
                  <a:pt x="6731478" y="0"/>
                </a:lnTo>
                <a:lnTo>
                  <a:pt x="6731478" y="2847778"/>
                </a:lnTo>
                <a:lnTo>
                  <a:pt x="0" y="2847778"/>
                </a:lnTo>
                <a:lnTo>
                  <a:pt x="0" y="0"/>
                </a:lnTo>
                <a:close/>
              </a:path>
            </a:pathLst>
          </a:custGeom>
          <a:blipFill>
            <a:blip r:embed="rId6"/>
            <a:stretch>
              <a:fillRect/>
            </a:stretch>
          </a:blipFill>
        </p:spPr>
        <p:txBody>
          <a:bodyPr/>
          <a:lstStyle/>
          <a:p>
            <a:endParaRPr lang="en-US"/>
          </a:p>
        </p:txBody>
      </p:sp>
      <p:sp>
        <p:nvSpPr>
          <p:cNvPr id="10" name="Freeform 10"/>
          <p:cNvSpPr/>
          <p:nvPr/>
        </p:nvSpPr>
        <p:spPr>
          <a:xfrm>
            <a:off x="10587590" y="3347003"/>
            <a:ext cx="5614052" cy="3592993"/>
          </a:xfrm>
          <a:custGeom>
            <a:avLst/>
            <a:gdLst/>
            <a:ahLst/>
            <a:cxnLst/>
            <a:rect l="l" t="t" r="r" b="b"/>
            <a:pathLst>
              <a:path w="5614052" h="3592993">
                <a:moveTo>
                  <a:pt x="0" y="0"/>
                </a:moveTo>
                <a:lnTo>
                  <a:pt x="5614053" y="0"/>
                </a:lnTo>
                <a:lnTo>
                  <a:pt x="5614053" y="3592994"/>
                </a:lnTo>
                <a:lnTo>
                  <a:pt x="0" y="3592994"/>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864221" y="2873883"/>
            <a:ext cx="14806282" cy="4479417"/>
          </a:xfrm>
          <a:prstGeom prst="rect">
            <a:avLst/>
          </a:prstGeom>
        </p:spPr>
        <p:txBody>
          <a:bodyPr wrap="square"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Step 1: Remove device from case.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2: Remove safety cap(s).</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3: Apply device to upper outer thigh, then apply firm pressure.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4: Hold device in place for 2-10 seconds (depends on device).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5: Call 911. Repeat 1-4 if no improvement in 3-5 minutes.</a:t>
            </a:r>
          </a:p>
        </p:txBody>
      </p:sp>
      <p:grpSp>
        <p:nvGrpSpPr>
          <p:cNvPr id="5" name="Group 5"/>
          <p:cNvGrpSpPr/>
          <p:nvPr/>
        </p:nvGrpSpPr>
        <p:grpSpPr>
          <a:xfrm>
            <a:off x="1028700" y="7959440"/>
            <a:ext cx="16230600" cy="2203227"/>
            <a:chOff x="0" y="0"/>
            <a:chExt cx="4274726" cy="580274"/>
          </a:xfrm>
        </p:grpSpPr>
        <p:sp>
          <p:nvSpPr>
            <p:cNvPr id="6" name="Freeform 6"/>
            <p:cNvSpPr/>
            <p:nvPr/>
          </p:nvSpPr>
          <p:spPr>
            <a:xfrm>
              <a:off x="0" y="0"/>
              <a:ext cx="4274726" cy="580274"/>
            </a:xfrm>
            <a:custGeom>
              <a:avLst/>
              <a:gdLst/>
              <a:ahLst/>
              <a:cxnLst/>
              <a:rect l="l" t="t" r="r" b="b"/>
              <a:pathLst>
                <a:path w="4274726" h="580274">
                  <a:moveTo>
                    <a:pt x="0" y="0"/>
                  </a:moveTo>
                  <a:lnTo>
                    <a:pt x="4274726" y="0"/>
                  </a:lnTo>
                  <a:lnTo>
                    <a:pt x="4274726" y="580274"/>
                  </a:lnTo>
                  <a:lnTo>
                    <a:pt x="0" y="580274"/>
                  </a:lnTo>
                  <a:close/>
                </a:path>
              </a:pathLst>
            </a:custGeom>
            <a:solidFill>
              <a:srgbClr val="999B9E"/>
            </a:solidFill>
            <a:ln w="38100" cap="sq">
              <a:solidFill>
                <a:srgbClr val="4B8A98"/>
              </a:solidFill>
              <a:prstDash val="solid"/>
              <a:miter/>
            </a:ln>
          </p:spPr>
          <p:txBody>
            <a:bodyPr/>
            <a:lstStyle/>
            <a:p>
              <a:endParaRPr lang="en-US"/>
            </a:p>
          </p:txBody>
        </p:sp>
        <p:sp>
          <p:nvSpPr>
            <p:cNvPr id="7" name="TextBox 7"/>
            <p:cNvSpPr txBox="1"/>
            <p:nvPr/>
          </p:nvSpPr>
          <p:spPr>
            <a:xfrm>
              <a:off x="0" y="19050"/>
              <a:ext cx="4274726" cy="56122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3302283" y="269477"/>
            <a:ext cx="11683433"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Auto-Injector </a:t>
            </a:r>
          </a:p>
        </p:txBody>
      </p:sp>
      <p:sp>
        <p:nvSpPr>
          <p:cNvPr id="9" name="TextBox 9"/>
          <p:cNvSpPr txBox="1"/>
          <p:nvPr/>
        </p:nvSpPr>
        <p:spPr>
          <a:xfrm>
            <a:off x="1190625" y="8059531"/>
            <a:ext cx="16230600" cy="1983994"/>
          </a:xfrm>
          <a:prstGeom prst="rect">
            <a:avLst/>
          </a:prstGeom>
        </p:spPr>
        <p:txBody>
          <a:bodyPr lIns="0" tIns="0" rIns="0" bIns="0" rtlCol="0" anchor="t">
            <a:spAutoFit/>
          </a:bodyPr>
          <a:lstStyle/>
          <a:p>
            <a:pPr algn="ctr">
              <a:lnSpc>
                <a:spcPts val="3968"/>
              </a:lnSpc>
            </a:pPr>
            <a:r>
              <a:rPr lang="en-US" sz="3200">
                <a:solidFill>
                  <a:srgbClr val="FFFFFF"/>
                </a:solidFill>
                <a:latin typeface="ABeeZee Bold"/>
                <a:ea typeface="ABeeZee Bold"/>
                <a:cs typeface="ABeeZee Bold"/>
                <a:sym typeface="ABeeZee Bold"/>
              </a:rPr>
              <a:t>Key Points</a:t>
            </a:r>
          </a:p>
          <a:p>
            <a:pPr algn="l">
              <a:lnSpc>
                <a:spcPts val="3968"/>
              </a:lnSpc>
            </a:pPr>
            <a:r>
              <a:rPr lang="en-US" sz="3200">
                <a:solidFill>
                  <a:srgbClr val="F6DB0E"/>
                </a:solidFill>
                <a:latin typeface="ABeeZee"/>
                <a:ea typeface="ABeeZee"/>
                <a:cs typeface="ABeeZee"/>
                <a:sym typeface="ABeeZee"/>
              </a:rPr>
              <a:t>1. Person having reaction should lay down. Ideally, legs should be elevated.</a:t>
            </a:r>
          </a:p>
          <a:p>
            <a:pPr algn="l">
              <a:lnSpc>
                <a:spcPts val="3968"/>
              </a:lnSpc>
            </a:pPr>
            <a:r>
              <a:rPr lang="en-US" sz="3200">
                <a:solidFill>
                  <a:srgbClr val="F6DB0E"/>
                </a:solidFill>
                <a:latin typeface="ABeeZee"/>
                <a:ea typeface="ABeeZee"/>
                <a:cs typeface="ABeeZee"/>
                <a:sym typeface="ABeeZee"/>
              </a:rPr>
              <a:t>2. Epinephrine auto-injectors can be given THROUGH clothing.</a:t>
            </a:r>
          </a:p>
          <a:p>
            <a:pPr algn="l">
              <a:lnSpc>
                <a:spcPts val="3968"/>
              </a:lnSpc>
            </a:pPr>
            <a:r>
              <a:rPr lang="en-US" sz="3200">
                <a:solidFill>
                  <a:srgbClr val="F6DB0E"/>
                </a:solidFill>
                <a:latin typeface="ABeeZee"/>
                <a:ea typeface="ABeeZee"/>
                <a:cs typeface="ABeeZee"/>
                <a:sym typeface="ABeeZee"/>
              </a:rPr>
              <a:t>3. 911 should ALWAYS be called when epinephrine is administered.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599472" y="269477"/>
            <a:ext cx="11089057"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Nasal Spray </a:t>
            </a:r>
          </a:p>
        </p:txBody>
      </p:sp>
      <p:sp>
        <p:nvSpPr>
          <p:cNvPr id="5" name="Freeform 5"/>
          <p:cNvSpPr/>
          <p:nvPr/>
        </p:nvSpPr>
        <p:spPr>
          <a:xfrm>
            <a:off x="291683" y="3035544"/>
            <a:ext cx="17704635" cy="6904808"/>
          </a:xfrm>
          <a:custGeom>
            <a:avLst/>
            <a:gdLst/>
            <a:ahLst/>
            <a:cxnLst/>
            <a:rect l="l" t="t" r="r" b="b"/>
            <a:pathLst>
              <a:path w="17704635" h="6904808">
                <a:moveTo>
                  <a:pt x="0" y="0"/>
                </a:moveTo>
                <a:lnTo>
                  <a:pt x="17704634" y="0"/>
                </a:lnTo>
                <a:lnTo>
                  <a:pt x="17704634" y="6904808"/>
                </a:lnTo>
                <a:lnTo>
                  <a:pt x="0" y="690480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694010" y="2586066"/>
            <a:ext cx="12899979" cy="1354498"/>
          </a:xfrm>
          <a:custGeom>
            <a:avLst/>
            <a:gdLst/>
            <a:ahLst/>
            <a:cxnLst/>
            <a:rect l="l" t="t" r="r" b="b"/>
            <a:pathLst>
              <a:path w="12899979" h="1354498">
                <a:moveTo>
                  <a:pt x="0" y="0"/>
                </a:moveTo>
                <a:lnTo>
                  <a:pt x="12899980" y="0"/>
                </a:lnTo>
                <a:lnTo>
                  <a:pt x="12899980" y="1354498"/>
                </a:lnTo>
                <a:lnTo>
                  <a:pt x="0" y="1354498"/>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98644" y="4296508"/>
            <a:ext cx="18035203" cy="5713108"/>
            <a:chOff x="0" y="0"/>
            <a:chExt cx="4750012" cy="1504687"/>
          </a:xfrm>
        </p:grpSpPr>
        <p:sp>
          <p:nvSpPr>
            <p:cNvPr id="6" name="Freeform 6"/>
            <p:cNvSpPr/>
            <p:nvPr/>
          </p:nvSpPr>
          <p:spPr>
            <a:xfrm>
              <a:off x="0" y="0"/>
              <a:ext cx="4750012" cy="1504687"/>
            </a:xfrm>
            <a:custGeom>
              <a:avLst/>
              <a:gdLst/>
              <a:ahLst/>
              <a:cxnLst/>
              <a:rect l="l" t="t" r="r" b="b"/>
              <a:pathLst>
                <a:path w="4750012" h="1504687">
                  <a:moveTo>
                    <a:pt x="0" y="0"/>
                  </a:moveTo>
                  <a:lnTo>
                    <a:pt x="4750012" y="0"/>
                  </a:lnTo>
                  <a:lnTo>
                    <a:pt x="4750012" y="1504687"/>
                  </a:lnTo>
                  <a:lnTo>
                    <a:pt x="0" y="1504687"/>
                  </a:lnTo>
                  <a:close/>
                </a:path>
              </a:pathLst>
            </a:custGeom>
            <a:solidFill>
              <a:srgbClr val="FFFFFF"/>
            </a:solidFill>
          </p:spPr>
          <p:txBody>
            <a:bodyPr/>
            <a:lstStyle/>
            <a:p>
              <a:endParaRPr lang="en-US"/>
            </a:p>
          </p:txBody>
        </p:sp>
        <p:sp>
          <p:nvSpPr>
            <p:cNvPr id="7" name="TextBox 7"/>
            <p:cNvSpPr txBox="1"/>
            <p:nvPr/>
          </p:nvSpPr>
          <p:spPr>
            <a:xfrm>
              <a:off x="0" y="19050"/>
              <a:ext cx="4750012" cy="1485637"/>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29929" y="4483489"/>
            <a:ext cx="18068048" cy="5354066"/>
          </a:xfrm>
          <a:prstGeom prst="rect">
            <a:avLst/>
          </a:prstGeom>
        </p:spPr>
        <p:txBody>
          <a:bodyPr lIns="0" tIns="0" rIns="0" bIns="0" rtlCol="0" anchor="t">
            <a:spAutoFit/>
          </a:bodyPr>
          <a:lstStyle/>
          <a:p>
            <a:pPr algn="l">
              <a:lnSpc>
                <a:spcPts val="3051"/>
              </a:lnSpc>
              <a:spcBef>
                <a:spcPct val="0"/>
              </a:spcBef>
            </a:pPr>
            <a:r>
              <a:rPr lang="en-US" sz="2799">
                <a:solidFill>
                  <a:srgbClr val="000000"/>
                </a:solidFill>
                <a:latin typeface="ABeeZee"/>
                <a:ea typeface="ABeeZee"/>
                <a:cs typeface="ABeeZee"/>
                <a:sym typeface="ABeeZee"/>
              </a:rPr>
              <a:t>2925.64 Immunity for administering epinephrine.</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(A) As used in this section:</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(1) "Administer epinephrine" means to inject an individual with epinephrine using an autoinjector in a manufactured dosage form.</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(2) "Prescriber" and "qualified entity" have the same meanings as in section 3728.01 of the Revised Code.</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(B) </a:t>
            </a:r>
            <a:r>
              <a:rPr lang="en-US" sz="2799">
                <a:solidFill>
                  <a:srgbClr val="4B8A98"/>
                </a:solidFill>
                <a:latin typeface="ABeeZee Bold"/>
                <a:ea typeface="ABeeZee Bold"/>
                <a:cs typeface="ABeeZee Bold"/>
                <a:sym typeface="ABeeZee Bold"/>
              </a:rPr>
              <a:t>An individual</a:t>
            </a:r>
            <a:r>
              <a:rPr lang="en-US" sz="2799">
                <a:solidFill>
                  <a:srgbClr val="000000"/>
                </a:solidFill>
                <a:latin typeface="ABeeZee"/>
                <a:ea typeface="ABeeZee"/>
                <a:cs typeface="ABeeZee"/>
                <a:sym typeface="ABeeZee"/>
              </a:rPr>
              <a:t> or qualified entity</a:t>
            </a:r>
            <a:r>
              <a:rPr lang="en-US" sz="2799">
                <a:solidFill>
                  <a:srgbClr val="000000"/>
                </a:solidFill>
                <a:latin typeface="ABeeZee Bold"/>
                <a:ea typeface="ABeeZee Bold"/>
                <a:cs typeface="ABeeZee Bold"/>
                <a:sym typeface="ABeeZee Bold"/>
              </a:rPr>
              <a:t> </a:t>
            </a:r>
            <a:r>
              <a:rPr lang="en-US" sz="2799">
                <a:solidFill>
                  <a:srgbClr val="4B8A98"/>
                </a:solidFill>
                <a:latin typeface="ABeeZee Bold"/>
                <a:ea typeface="ABeeZee Bold"/>
                <a:cs typeface="ABeeZee Bold"/>
                <a:sym typeface="ABeeZee Bold"/>
              </a:rPr>
              <a:t>is not subject to criminal prosecution</a:t>
            </a:r>
            <a:r>
              <a:rPr lang="en-US" sz="2799">
                <a:solidFill>
                  <a:srgbClr val="000000"/>
                </a:solidFill>
                <a:latin typeface="ABeeZee"/>
                <a:ea typeface="ABeeZee"/>
                <a:cs typeface="ABeeZee"/>
                <a:sym typeface="ABeeZee"/>
              </a:rPr>
              <a:t> for a violation of section 4731.41 of the Revised Code or criminal prosecution under this chapter </a:t>
            </a:r>
            <a:r>
              <a:rPr lang="en-US" sz="2799">
                <a:solidFill>
                  <a:srgbClr val="4B8A98"/>
                </a:solidFill>
                <a:latin typeface="ABeeZee Bold"/>
                <a:ea typeface="ABeeZee Bold"/>
                <a:cs typeface="ABeeZee Bold"/>
                <a:sym typeface="ABeeZee Bold"/>
              </a:rPr>
              <a:t>if the individual or entity, acting in good faith</a:t>
            </a:r>
            <a:r>
              <a:rPr lang="en-US" sz="2799">
                <a:solidFill>
                  <a:srgbClr val="000000"/>
                </a:solidFill>
                <a:latin typeface="ABeeZee Bold"/>
                <a:ea typeface="ABeeZee Bold"/>
                <a:cs typeface="ABeeZee Bold"/>
                <a:sym typeface="ABeeZee Bold"/>
              </a:rPr>
              <a:t> </a:t>
            </a:r>
            <a:r>
              <a:rPr lang="en-US" sz="2799">
                <a:solidFill>
                  <a:srgbClr val="000000"/>
                </a:solidFill>
                <a:latin typeface="ABeeZee"/>
                <a:ea typeface="ABeeZee"/>
                <a:cs typeface="ABeeZee"/>
                <a:sym typeface="ABeeZee"/>
              </a:rPr>
              <a:t>and in accordance with Chapter 3728. of the Revised Code, </a:t>
            </a:r>
            <a:r>
              <a:rPr lang="en-US" sz="2799">
                <a:solidFill>
                  <a:srgbClr val="4B8A98"/>
                </a:solidFill>
                <a:latin typeface="ABeeZee Bold"/>
                <a:ea typeface="ABeeZee Bold"/>
                <a:cs typeface="ABeeZee Bold"/>
                <a:sym typeface="ABeeZee Bold"/>
              </a:rPr>
              <a:t>administers epinephrine</a:t>
            </a:r>
            <a:r>
              <a:rPr lang="en-US" sz="2799">
                <a:solidFill>
                  <a:srgbClr val="000000"/>
                </a:solidFill>
                <a:latin typeface="ABeeZee"/>
                <a:ea typeface="ABeeZee"/>
                <a:cs typeface="ABeeZee"/>
                <a:sym typeface="ABeeZee"/>
              </a:rPr>
              <a:t> or provides an epinephrine autoinjector to an individual who appears to be experiencing or at risk of experiencing anaphylaxis or to the parent, guardian, or custodian of such an individual. </a:t>
            </a:r>
          </a:p>
        </p:txBody>
      </p:sp>
      <p:sp>
        <p:nvSpPr>
          <p:cNvPr id="9" name="TextBox 9"/>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066D9E62-53F1-05FD-4D17-17E8A45962F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8E9A2FF-3DBF-24D7-3E72-955A589C4496}"/>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2D030A18-E9F3-B67B-028A-1BEB8177AF01}"/>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9" name="TextBox 9">
            <a:extLst>
              <a:ext uri="{FF2B5EF4-FFF2-40B4-BE49-F238E27FC236}">
                <a16:creationId xmlns:a16="http://schemas.microsoft.com/office/drawing/2014/main" id="{D2D1EF81-B993-B369-A3FB-1F3E524A31AC}"/>
              </a:ext>
            </a:extLst>
          </p:cNvPr>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sp>
        <p:nvSpPr>
          <p:cNvPr id="11" name="TextBox 10">
            <a:extLst>
              <a:ext uri="{FF2B5EF4-FFF2-40B4-BE49-F238E27FC236}">
                <a16:creationId xmlns:a16="http://schemas.microsoft.com/office/drawing/2014/main" id="{3A86BED6-4CA2-4C2D-1CBF-688BDFB3DB77}"/>
              </a:ext>
            </a:extLst>
          </p:cNvPr>
          <p:cNvSpPr txBox="1"/>
          <p:nvPr/>
        </p:nvSpPr>
        <p:spPr>
          <a:xfrm>
            <a:off x="2667000" y="2857500"/>
            <a:ext cx="12954000" cy="6709529"/>
          </a:xfrm>
          <a:prstGeom prst="rect">
            <a:avLst/>
          </a:prstGeom>
          <a:noFill/>
        </p:spPr>
        <p:txBody>
          <a:bodyPr wrap="square">
            <a:spAutoFit/>
          </a:bodyPr>
          <a:lstStyle/>
          <a:p>
            <a:pPr algn="ctr"/>
            <a:r>
              <a:rPr lang="en-US" sz="6000" b="1" dirty="0">
                <a:latin typeface="ABeeZee" panose="020B0604020202020204" charset="0"/>
              </a:rPr>
              <a:t>“Allison Rose Act”</a:t>
            </a:r>
          </a:p>
          <a:p>
            <a:endParaRPr lang="en-US"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Encourages school districts, community and STEM schools to create food allergy training for staff members and students.</a:t>
            </a:r>
          </a:p>
          <a:p>
            <a:pPr marL="285750" indent="-285750">
              <a:buFont typeface="Arial" panose="020B0604020202020204" pitchFamily="34" charset="0"/>
              <a:buChar char="•"/>
            </a:pPr>
            <a:endParaRPr lang="en-US" sz="3200"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This training will qualify as a professional development activity for the renewal of educator licenses. In addition, it helps individuals identify and respond to someone experiencing an allergic reaction.</a:t>
            </a:r>
          </a:p>
          <a:p>
            <a:pPr marL="285750" indent="-285750">
              <a:buFont typeface="Arial" panose="020B0604020202020204" pitchFamily="34" charset="0"/>
              <a:buChar char="•"/>
            </a:pPr>
            <a:endParaRPr lang="en-US" sz="3200"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Requires the Ohio Department of Education (ODE) to compile an annual list of organizations who offer free epinephrine devices to qualifying school districts. </a:t>
            </a:r>
          </a:p>
        </p:txBody>
      </p:sp>
    </p:spTree>
    <p:extLst>
      <p:ext uri="{BB962C8B-B14F-4D97-AF65-F5344CB8AC3E}">
        <p14:creationId xmlns:p14="http://schemas.microsoft.com/office/powerpoint/2010/main" val="4171706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465526" y="4415790"/>
            <a:ext cx="11469674" cy="1519556"/>
          </a:xfrm>
          <a:prstGeom prst="rect">
            <a:avLst/>
          </a:prstGeom>
        </p:spPr>
        <p:txBody>
          <a:bodyPr wrap="square" lIns="0" tIns="0" rIns="0" bIns="0" rtlCol="0" anchor="t">
            <a:spAutoFit/>
          </a:bodyPr>
          <a:lstStyle/>
          <a:p>
            <a:pPr algn="ctr">
              <a:lnSpc>
                <a:spcPts val="12319"/>
              </a:lnSpc>
            </a:pPr>
            <a:r>
              <a:rPr lang="en-US" sz="8799" dirty="0">
                <a:solidFill>
                  <a:srgbClr val="4B8A98"/>
                </a:solidFill>
                <a:latin typeface="ABeeZee Bold"/>
                <a:ea typeface="ABeeZee Bold"/>
                <a:cs typeface="ABeeZee Bold"/>
                <a:sym typeface="ABeeZee Bold"/>
              </a:rPr>
              <a:t>COMMON 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4"/>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5"/>
            <a:stretch>
              <a:fillRect/>
            </a:stretch>
          </a:blipFill>
        </p:spPr>
        <p:txBody>
          <a:bodyPr/>
          <a:lstStyle/>
          <a:p>
            <a:endParaRPr lang="en-US"/>
          </a:p>
        </p:txBody>
      </p:sp>
      <p:sp>
        <p:nvSpPr>
          <p:cNvPr id="4" name="Freeform 4"/>
          <p:cNvSpPr/>
          <p:nvPr/>
        </p:nvSpPr>
        <p:spPr>
          <a:xfrm>
            <a:off x="6860945" y="2591502"/>
            <a:ext cx="4566110" cy="5847636"/>
          </a:xfrm>
          <a:custGeom>
            <a:avLst/>
            <a:gdLst/>
            <a:ahLst/>
            <a:cxnLst/>
            <a:rect l="l" t="t" r="r" b="b"/>
            <a:pathLst>
              <a:path w="4566110" h="5847636">
                <a:moveTo>
                  <a:pt x="0" y="0"/>
                </a:moveTo>
                <a:lnTo>
                  <a:pt x="4566110" y="0"/>
                </a:lnTo>
                <a:lnTo>
                  <a:pt x="4566110" y="5847636"/>
                </a:lnTo>
                <a:lnTo>
                  <a:pt x="0" y="5847636"/>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7532680" y="1485900"/>
            <a:ext cx="3222639" cy="906145"/>
          </a:xfrm>
          <a:prstGeom prst="rect">
            <a:avLst/>
          </a:prstGeom>
        </p:spPr>
        <p:txBody>
          <a:bodyPr wrap="square" lIns="0" tIns="0" rIns="0" bIns="0" rtlCol="0" anchor="t">
            <a:spAutoFit/>
          </a:bodyPr>
          <a:lstStyle/>
          <a:p>
            <a:pPr algn="ctr">
              <a:lnSpc>
                <a:spcPts val="7279"/>
              </a:lnSpc>
            </a:pPr>
            <a:r>
              <a:rPr lang="en-US" sz="5199" dirty="0">
                <a:solidFill>
                  <a:srgbClr val="999B9E"/>
                </a:solidFill>
                <a:latin typeface="ABeeZee Bold"/>
                <a:ea typeface="ABeeZee Bold"/>
                <a:cs typeface="ABeeZee Bold"/>
                <a:sym typeface="ABeeZee Bold"/>
              </a:rPr>
              <a:t>Meet Ally</a:t>
            </a:r>
          </a:p>
        </p:txBody>
      </p:sp>
      <p:sp>
        <p:nvSpPr>
          <p:cNvPr id="6" name="TextBox 6"/>
          <p:cNvSpPr txBox="1"/>
          <p:nvPr/>
        </p:nvSpPr>
        <p:spPr>
          <a:xfrm>
            <a:off x="6944331" y="8465515"/>
            <a:ext cx="4409469" cy="698499"/>
          </a:xfrm>
          <a:prstGeom prst="rect">
            <a:avLst/>
          </a:prstGeom>
        </p:spPr>
        <p:txBody>
          <a:bodyPr wrap="square" lIns="0" tIns="0" rIns="0" bIns="0" rtlCol="0" anchor="t">
            <a:spAutoFit/>
          </a:bodyPr>
          <a:lstStyle/>
          <a:p>
            <a:pPr algn="ctr">
              <a:lnSpc>
                <a:spcPts val="5600"/>
              </a:lnSpc>
            </a:pPr>
            <a:r>
              <a:rPr lang="en-US" sz="4000" dirty="0">
                <a:solidFill>
                  <a:srgbClr val="4B8A98"/>
                </a:solidFill>
                <a:latin typeface="ABeeZee Bold"/>
                <a:ea typeface="ABeeZee Bold"/>
                <a:cs typeface="ABeeZee Bold"/>
                <a:sym typeface="ABeeZee Bold"/>
              </a:rPr>
              <a:t>Allison Rose Suhy</a:t>
            </a:r>
          </a:p>
        </p:txBody>
      </p:sp>
      <p:pic>
        <p:nvPicPr>
          <p:cNvPr id="7" name="ARF-IntroVideo-V1">
            <a:hlinkClick r:id="" action="ppaction://media"/>
            <a:extLst>
              <a:ext uri="{FF2B5EF4-FFF2-40B4-BE49-F238E27FC236}">
                <a16:creationId xmlns:a16="http://schemas.microsoft.com/office/drawing/2014/main" id="{6D7C768A-2471-49F9-5343-4EEADB21530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
        <p:nvSpPr>
          <p:cNvPr id="5" name="TextBox 5"/>
          <p:cNvSpPr txBox="1"/>
          <p:nvPr/>
        </p:nvSpPr>
        <p:spPr>
          <a:xfrm>
            <a:off x="1028700" y="2591078"/>
            <a:ext cx="15441259" cy="699287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E. All of the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68040" y="2545012"/>
            <a:ext cx="15441259" cy="707326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5231"/>
              </a:lnSpc>
              <a:spcBef>
                <a:spcPct val="0"/>
              </a:spcBef>
            </a:pPr>
            <a:r>
              <a:rPr lang="en-US" sz="4799" dirty="0">
                <a:solidFill>
                  <a:srgbClr val="000000"/>
                </a:solidFill>
                <a:latin typeface="ABeeZee Bold"/>
                <a:ea typeface="ABeeZee Bold"/>
                <a:cs typeface="ABeeZee Bold"/>
                <a:sym typeface="ABeeZee Bold"/>
              </a:rPr>
              <a:t>E. All of the above</a:t>
            </a:r>
          </a:p>
        </p:txBody>
      </p:sp>
      <p:grpSp>
        <p:nvGrpSpPr>
          <p:cNvPr id="5" name="Group 5"/>
          <p:cNvGrpSpPr/>
          <p:nvPr/>
        </p:nvGrpSpPr>
        <p:grpSpPr>
          <a:xfrm>
            <a:off x="11588359" y="3667694"/>
            <a:ext cx="6545488" cy="6383137"/>
            <a:chOff x="0" y="0"/>
            <a:chExt cx="1723914" cy="1634482"/>
          </a:xfrm>
        </p:grpSpPr>
        <p:sp>
          <p:nvSpPr>
            <p:cNvPr id="6" name="Freeform 6"/>
            <p:cNvSpPr/>
            <p:nvPr/>
          </p:nvSpPr>
          <p:spPr>
            <a:xfrm>
              <a:off x="0" y="0"/>
              <a:ext cx="1723915" cy="1634482"/>
            </a:xfrm>
            <a:custGeom>
              <a:avLst/>
              <a:gdLst/>
              <a:ahLst/>
              <a:cxnLst/>
              <a:rect l="l" t="t" r="r" b="b"/>
              <a:pathLst>
                <a:path w="1723915" h="1634482">
                  <a:moveTo>
                    <a:pt x="0" y="0"/>
                  </a:moveTo>
                  <a:lnTo>
                    <a:pt x="1723915" y="0"/>
                  </a:lnTo>
                  <a:lnTo>
                    <a:pt x="1723915" y="1634482"/>
                  </a:lnTo>
                  <a:lnTo>
                    <a:pt x="0" y="1634482"/>
                  </a:lnTo>
                  <a:close/>
                </a:path>
              </a:pathLst>
            </a:custGeom>
            <a:solidFill>
              <a:srgbClr val="FFFFFF"/>
            </a:solidFill>
          </p:spPr>
          <p:txBody>
            <a:bodyPr/>
            <a:lstStyle/>
            <a:p>
              <a:endParaRPr lang="en-US"/>
            </a:p>
          </p:txBody>
        </p:sp>
        <p:sp>
          <p:nvSpPr>
            <p:cNvPr id="7" name="TextBox 7"/>
            <p:cNvSpPr txBox="1"/>
            <p:nvPr/>
          </p:nvSpPr>
          <p:spPr>
            <a:xfrm>
              <a:off x="0" y="19050"/>
              <a:ext cx="1723914" cy="1615432"/>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1850517" y="3812065"/>
            <a:ext cx="6021172" cy="5917184"/>
          </a:xfrm>
          <a:prstGeom prst="rect">
            <a:avLst/>
          </a:prstGeom>
        </p:spPr>
        <p:txBody>
          <a:bodyPr lIns="0" tIns="0" rIns="0" bIns="0" rtlCol="0" anchor="t">
            <a:spAutoFit/>
          </a:bodyPr>
          <a:lstStyle/>
          <a:p>
            <a:pPr algn="l">
              <a:lnSpc>
                <a:spcPts val="2398"/>
              </a:lnSpc>
              <a:spcBef>
                <a:spcPct val="0"/>
              </a:spcBef>
            </a:pPr>
            <a:r>
              <a:rPr lang="en-US" sz="2200" dirty="0">
                <a:solidFill>
                  <a:srgbClr val="4B8A98"/>
                </a:solidFill>
                <a:latin typeface="ABeeZee Bold"/>
                <a:ea typeface="ABeeZee Bold"/>
                <a:cs typeface="ABeeZee Bold"/>
                <a:sym typeface="ABeeZee Bold"/>
              </a:rPr>
              <a:t>A-D are associated with increased risk of BAD OUTCOMES.</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A: Delaying treatment = worsening reaction = more difficult to treat.</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B: Asthma attacks can be triggered by anaphylaxis and, because this involves the airway, is more likely to result in death.</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C: Young adults may not always make ideal choices, but they also have robust immune systems that, when activated, can be difficult to stop. Also, alcohol and meds like Motrin (“NSAIDs”) increase the risk of anaphylaxis upon allergen exposure.</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D: Some allergens, such as peanuts, are associated with death more so than other allergens.</a:t>
            </a:r>
          </a:p>
        </p:txBody>
      </p:sp>
      <p:sp>
        <p:nvSpPr>
          <p:cNvPr id="9" name="TextBox 9"/>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307593" y="824966"/>
            <a:ext cx="79512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
        <p:nvSpPr>
          <p:cNvPr id="5" name="TextBox 5"/>
          <p:cNvSpPr txBox="1"/>
          <p:nvPr/>
        </p:nvSpPr>
        <p:spPr>
          <a:xfrm>
            <a:off x="1028700" y="2170773"/>
            <a:ext cx="11380697" cy="7773036"/>
          </a:xfrm>
          <a:prstGeom prst="rect">
            <a:avLst/>
          </a:prstGeom>
        </p:spPr>
        <p:txBody>
          <a:bodyPr lIns="0" tIns="0" rIns="0" bIns="0" rtlCol="0" anchor="t">
            <a:spAutoFit/>
          </a:bodyPr>
          <a:lstStyle/>
          <a:p>
            <a:pPr algn="l">
              <a:lnSpc>
                <a:spcPts val="3640"/>
              </a:lnSpc>
              <a:spcBef>
                <a:spcPct val="0"/>
              </a:spcBef>
            </a:pPr>
            <a:r>
              <a:rPr lang="en-US" sz="260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A. Taking a cold drink of water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B. Taking deep breaths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C. Going outside into fresh air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D. Antihistamines, like Benadryl</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F. Cough medicine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G. “Sucking it up”</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H. None of the above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70773"/>
            <a:ext cx="11380697" cy="7941311"/>
          </a:xfrm>
          <a:prstGeom prst="rect">
            <a:avLst/>
          </a:prstGeom>
        </p:spPr>
        <p:txBody>
          <a:bodyPr lIns="0" tIns="0" rIns="0" bIns="0" rtlCol="0" anchor="t">
            <a:spAutoFit/>
          </a:bodyPr>
          <a:lstStyle/>
          <a:p>
            <a:pPr algn="l">
              <a:lnSpc>
                <a:spcPts val="3640"/>
              </a:lnSpc>
              <a:spcBef>
                <a:spcPct val="0"/>
              </a:spcBef>
            </a:pPr>
            <a:r>
              <a:rPr lang="en-US" sz="2600" dirty="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A. Taking a cold drink of water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B. Taking deep breaths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C. Going outside into fresh air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D. Antihistamines, like Benadryl</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F. Cough medicine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G. “Sucking it up”</a:t>
            </a:r>
          </a:p>
          <a:p>
            <a:pPr algn="l">
              <a:lnSpc>
                <a:spcPts val="3640"/>
              </a:lnSpc>
              <a:spcBef>
                <a:spcPct val="0"/>
              </a:spcBef>
            </a:pPr>
            <a:endParaRPr lang="en-US" sz="1200" dirty="0">
              <a:solidFill>
                <a:srgbClr val="000000"/>
              </a:solidFill>
              <a:latin typeface="ABeeZee"/>
              <a:ea typeface="ABeeZee"/>
              <a:cs typeface="ABeeZee"/>
              <a:sym typeface="ABeeZee"/>
            </a:endParaRPr>
          </a:p>
          <a:p>
            <a:pPr algn="l">
              <a:lnSpc>
                <a:spcPts val="5039"/>
              </a:lnSpc>
              <a:spcBef>
                <a:spcPct val="0"/>
              </a:spcBef>
            </a:pPr>
            <a:r>
              <a:rPr lang="en-US" sz="3599" dirty="0">
                <a:solidFill>
                  <a:srgbClr val="000000"/>
                </a:solidFill>
                <a:latin typeface="ABeeZee Bold"/>
                <a:ea typeface="ABeeZee Bold"/>
                <a:cs typeface="ABeeZee Bold"/>
                <a:sym typeface="ABeeZee Bold"/>
              </a:rPr>
              <a:t>H. None of the above</a:t>
            </a:r>
          </a:p>
        </p:txBody>
      </p:sp>
      <p:grpSp>
        <p:nvGrpSpPr>
          <p:cNvPr id="5" name="Group 5"/>
          <p:cNvGrpSpPr/>
          <p:nvPr/>
        </p:nvGrpSpPr>
        <p:grpSpPr>
          <a:xfrm>
            <a:off x="10447112" y="3293720"/>
            <a:ext cx="7093843" cy="5573664"/>
            <a:chOff x="0" y="0"/>
            <a:chExt cx="1868337" cy="1467961"/>
          </a:xfrm>
        </p:grpSpPr>
        <p:sp>
          <p:nvSpPr>
            <p:cNvPr id="6" name="Freeform 6"/>
            <p:cNvSpPr/>
            <p:nvPr/>
          </p:nvSpPr>
          <p:spPr>
            <a:xfrm>
              <a:off x="0" y="0"/>
              <a:ext cx="1868337" cy="1467961"/>
            </a:xfrm>
            <a:custGeom>
              <a:avLst/>
              <a:gdLst/>
              <a:ahLst/>
              <a:cxnLst/>
              <a:rect l="l" t="t" r="r" b="b"/>
              <a:pathLst>
                <a:path w="1868337" h="1467961">
                  <a:moveTo>
                    <a:pt x="0" y="0"/>
                  </a:moveTo>
                  <a:lnTo>
                    <a:pt x="1868337" y="0"/>
                  </a:lnTo>
                  <a:lnTo>
                    <a:pt x="1868337" y="1467961"/>
                  </a:lnTo>
                  <a:lnTo>
                    <a:pt x="0" y="1467961"/>
                  </a:lnTo>
                  <a:close/>
                </a:path>
              </a:pathLst>
            </a:custGeom>
            <a:solidFill>
              <a:srgbClr val="FFFFFF"/>
            </a:solidFill>
          </p:spPr>
          <p:txBody>
            <a:bodyPr/>
            <a:lstStyle/>
            <a:p>
              <a:endParaRPr lang="en-US"/>
            </a:p>
          </p:txBody>
        </p:sp>
        <p:sp>
          <p:nvSpPr>
            <p:cNvPr id="7" name="TextBox 7"/>
            <p:cNvSpPr txBox="1"/>
            <p:nvPr/>
          </p:nvSpPr>
          <p:spPr>
            <a:xfrm>
              <a:off x="0" y="19050"/>
              <a:ext cx="1868337" cy="1448911"/>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0810543" y="3535706"/>
            <a:ext cx="6591632" cy="5043171"/>
          </a:xfrm>
          <a:prstGeom prst="rect">
            <a:avLst/>
          </a:prstGeom>
        </p:spPr>
        <p:txBody>
          <a:bodyPr lIns="0" tIns="0" rIns="0" bIns="0" rtlCol="0" anchor="t">
            <a:spAutoFit/>
          </a:bodyPr>
          <a:lstStyle/>
          <a:p>
            <a:pPr algn="l">
              <a:lnSpc>
                <a:spcPts val="4479"/>
              </a:lnSpc>
              <a:spcBef>
                <a:spcPct val="0"/>
              </a:spcBef>
            </a:pPr>
            <a:r>
              <a:rPr lang="en-US" sz="3199">
                <a:solidFill>
                  <a:srgbClr val="4B8A98"/>
                </a:solidFill>
                <a:latin typeface="ABeeZee Bold"/>
                <a:ea typeface="ABeeZee Bold"/>
                <a:cs typeface="ABeeZee Bold"/>
                <a:sym typeface="ABeeZee Bold"/>
              </a:rPr>
              <a:t>•Epinephrine, not antihistamines, treat the signs and symptoms of anaphylaxis.</a:t>
            </a:r>
          </a:p>
          <a:p>
            <a:pPr algn="l">
              <a:lnSpc>
                <a:spcPts val="4479"/>
              </a:lnSpc>
              <a:spcBef>
                <a:spcPct val="0"/>
              </a:spcBef>
            </a:pPr>
            <a:endParaRPr lang="en-US" sz="3199">
              <a:solidFill>
                <a:srgbClr val="4B8A98"/>
              </a:solidFill>
              <a:latin typeface="ABeeZee Bold"/>
              <a:ea typeface="ABeeZee Bold"/>
              <a:cs typeface="ABeeZee Bold"/>
              <a:sym typeface="ABeeZee Bold"/>
            </a:endParaRPr>
          </a:p>
          <a:p>
            <a:pPr algn="l">
              <a:lnSpc>
                <a:spcPts val="4479"/>
              </a:lnSpc>
              <a:spcBef>
                <a:spcPct val="0"/>
              </a:spcBef>
            </a:pPr>
            <a:r>
              <a:rPr lang="en-US" sz="3199">
                <a:solidFill>
                  <a:srgbClr val="4B8A98"/>
                </a:solidFill>
                <a:latin typeface="ABeeZee Bold"/>
                <a:ea typeface="ABeeZee Bold"/>
                <a:cs typeface="ABeeZee Bold"/>
                <a:sym typeface="ABeeZee Bold"/>
              </a:rPr>
              <a:t>•A-G do not and relying on treatment options A-G will result in DELAYED administration of epinephrine, which results in WORSE outcomes.</a:t>
            </a:r>
          </a:p>
        </p:txBody>
      </p:sp>
      <p:sp>
        <p:nvSpPr>
          <p:cNvPr id="9" name="TextBox 9"/>
          <p:cNvSpPr txBox="1"/>
          <p:nvPr/>
        </p:nvSpPr>
        <p:spPr>
          <a:xfrm>
            <a:off x="5307593" y="824966"/>
            <a:ext cx="78750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401652" y="4222432"/>
            <a:ext cx="7704747" cy="1651635"/>
          </a:xfrm>
          <a:prstGeom prst="rect">
            <a:avLst/>
          </a:prstGeom>
        </p:spPr>
        <p:txBody>
          <a:bodyPr wrap="square" lIns="0" tIns="0" rIns="0" bIns="0" rtlCol="0" anchor="t">
            <a:spAutoFit/>
          </a:bodyPr>
          <a:lstStyle/>
          <a:p>
            <a:pPr algn="ctr">
              <a:lnSpc>
                <a:spcPts val="13439"/>
              </a:lnSpc>
            </a:pPr>
            <a:r>
              <a:rPr lang="en-US" sz="9600" dirty="0">
                <a:solidFill>
                  <a:srgbClr val="4B8A98"/>
                </a:solidFill>
                <a:latin typeface="ABeeZee Bold"/>
                <a:ea typeface="ABeeZee Bold"/>
                <a:cs typeface="ABeeZee Bold"/>
                <a:sym typeface="ABeeZee Bold"/>
              </a:rPr>
              <a:t>True or False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
        <p:nvSpPr>
          <p:cNvPr id="5" name="TextBox 5"/>
          <p:cNvSpPr txBox="1"/>
          <p:nvPr/>
        </p:nvSpPr>
        <p:spPr>
          <a:xfrm>
            <a:off x="1028700" y="2577465"/>
            <a:ext cx="15963900" cy="4221481"/>
          </a:xfrm>
          <a:prstGeom prst="rect">
            <a:avLst/>
          </a:prstGeom>
        </p:spPr>
        <p:txBody>
          <a:bodyPr wrap="square" lIns="0" tIns="0" rIns="0" bIns="0" rtlCol="0" anchor="t">
            <a:spAutoFit/>
          </a:bodyPr>
          <a:lstStyle/>
          <a:p>
            <a:pPr algn="l">
              <a:lnSpc>
                <a:spcPts val="6719"/>
              </a:lnSpc>
              <a:spcBef>
                <a:spcPct val="0"/>
              </a:spcBef>
            </a:pPr>
            <a:r>
              <a:rPr lang="en-US" sz="4799" dirty="0">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A. True</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B. False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7360690" y="4007743"/>
            <a:ext cx="10041485" cy="5896353"/>
            <a:chOff x="0" y="0"/>
            <a:chExt cx="2644671" cy="1552949"/>
          </a:xfrm>
        </p:grpSpPr>
        <p:sp>
          <p:nvSpPr>
            <p:cNvPr id="5" name="Freeform 5"/>
            <p:cNvSpPr/>
            <p:nvPr/>
          </p:nvSpPr>
          <p:spPr>
            <a:xfrm>
              <a:off x="0" y="0"/>
              <a:ext cx="2644671" cy="1552949"/>
            </a:xfrm>
            <a:custGeom>
              <a:avLst/>
              <a:gdLst/>
              <a:ahLst/>
              <a:cxnLst/>
              <a:rect l="l" t="t" r="r" b="b"/>
              <a:pathLst>
                <a:path w="2644671" h="1552949">
                  <a:moveTo>
                    <a:pt x="0" y="0"/>
                  </a:moveTo>
                  <a:lnTo>
                    <a:pt x="2644671" y="0"/>
                  </a:lnTo>
                  <a:lnTo>
                    <a:pt x="2644671" y="1552949"/>
                  </a:lnTo>
                  <a:lnTo>
                    <a:pt x="0" y="1552949"/>
                  </a:lnTo>
                  <a:close/>
                </a:path>
              </a:pathLst>
            </a:custGeom>
            <a:solidFill>
              <a:srgbClr val="FEFEFD"/>
            </a:solidFill>
          </p:spPr>
          <p:txBody>
            <a:bodyPr/>
            <a:lstStyle/>
            <a:p>
              <a:endParaRPr lang="en-US"/>
            </a:p>
          </p:txBody>
        </p:sp>
        <p:sp>
          <p:nvSpPr>
            <p:cNvPr id="6" name="TextBox 6"/>
            <p:cNvSpPr txBox="1"/>
            <p:nvPr/>
          </p:nvSpPr>
          <p:spPr>
            <a:xfrm>
              <a:off x="0" y="19050"/>
              <a:ext cx="2644671" cy="1533899"/>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1028700" y="2577465"/>
            <a:ext cx="15715995" cy="4354195"/>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7840"/>
              </a:lnSpc>
              <a:spcBef>
                <a:spcPct val="0"/>
              </a:spcBef>
            </a:pPr>
            <a:r>
              <a:rPr lang="en-US" sz="5600">
                <a:solidFill>
                  <a:srgbClr val="002856"/>
                </a:solidFill>
                <a:latin typeface="ABeeZee Bold"/>
                <a:ea typeface="ABeeZee Bold"/>
                <a:cs typeface="ABeeZee Bold"/>
                <a:sym typeface="ABeeZee Bold"/>
              </a:rPr>
              <a:t>B. False</a:t>
            </a:r>
          </a:p>
        </p:txBody>
      </p:sp>
      <p:sp>
        <p:nvSpPr>
          <p:cNvPr id="8" name="TextBox 8"/>
          <p:cNvSpPr txBox="1"/>
          <p:nvPr/>
        </p:nvSpPr>
        <p:spPr>
          <a:xfrm>
            <a:off x="7594401" y="4053652"/>
            <a:ext cx="9574062" cy="5728335"/>
          </a:xfrm>
          <a:prstGeom prst="rect">
            <a:avLst/>
          </a:prstGeom>
        </p:spPr>
        <p:txBody>
          <a:bodyPr lIns="0" tIns="0" rIns="0" bIns="0" rtlCol="0" anchor="t">
            <a:spAutoFit/>
          </a:bodyPr>
          <a:lstStyle/>
          <a:p>
            <a:pPr algn="l">
              <a:lnSpc>
                <a:spcPts val="5040"/>
              </a:lnSpc>
              <a:spcBef>
                <a:spcPct val="0"/>
              </a:spcBef>
            </a:pPr>
            <a:r>
              <a:rPr lang="en-US" sz="3600">
                <a:solidFill>
                  <a:srgbClr val="4B8A98"/>
                </a:solidFill>
                <a:latin typeface="ABeeZee Bold"/>
                <a:ea typeface="ABeeZee Bold"/>
                <a:cs typeface="ABeeZee Bold"/>
                <a:sym typeface="ABeeZee Bold"/>
              </a:rPr>
              <a:t>• Benadryl does not stop allergy cells from releasing the chemicals that cause the symptoms of anaphylaxis.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Only epinephrine stops allergy cells.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Benadryl also does not help fix low blood pressure or trouble breathing. Epinephrine DOES.</a:t>
            </a:r>
          </a:p>
        </p:txBody>
      </p:sp>
      <p:sp>
        <p:nvSpPr>
          <p:cNvPr id="9" name="TextBox 9"/>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22148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800">
                <a:solidFill>
                  <a:srgbClr val="002856"/>
                </a:solidFill>
                <a:latin typeface="ABeeZee"/>
                <a:ea typeface="ABeeZee"/>
                <a:cs typeface="ABeeZee"/>
                <a:sym typeface="ABeeZee"/>
              </a:rPr>
              <a:t>B. False</a:t>
            </a:r>
          </a:p>
        </p:txBody>
      </p:sp>
      <p:sp>
        <p:nvSpPr>
          <p:cNvPr id="5" name="TextBox 5"/>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50723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8959"/>
              </a:lnSpc>
              <a:spcBef>
                <a:spcPct val="0"/>
              </a:spcBef>
            </a:pPr>
            <a:r>
              <a:rPr lang="en-US" sz="6399">
                <a:solidFill>
                  <a:srgbClr val="002856"/>
                </a:solidFill>
                <a:latin typeface="ABeeZee Bold"/>
                <a:ea typeface="ABeeZee Bold"/>
                <a:cs typeface="ABeeZee Bold"/>
                <a:sym typeface="ABeeZee Bold"/>
              </a:rPr>
              <a:t>A. True</a:t>
            </a:r>
          </a:p>
          <a:p>
            <a:pPr algn="l">
              <a:lnSpc>
                <a:spcPts val="6719"/>
              </a:lnSpc>
              <a:spcBef>
                <a:spcPct val="0"/>
              </a:spcBef>
            </a:pPr>
            <a:endParaRPr lang="en-US" sz="6399">
              <a:solidFill>
                <a:srgbClr val="002856"/>
              </a:solidFill>
              <a:latin typeface="ABeeZee Bold"/>
              <a:ea typeface="ABeeZee Bold"/>
              <a:cs typeface="ABeeZee Bold"/>
              <a:sym typeface="ABeeZee Bold"/>
            </a:endParaRPr>
          </a:p>
          <a:p>
            <a:pPr algn="l">
              <a:lnSpc>
                <a:spcPts val="6719"/>
              </a:lnSpc>
              <a:spcBef>
                <a:spcPct val="0"/>
              </a:spcBef>
            </a:pPr>
            <a:r>
              <a:rPr lang="en-US" sz="4800">
                <a:solidFill>
                  <a:srgbClr val="002856"/>
                </a:solidFill>
                <a:latin typeface="ABeeZee"/>
                <a:ea typeface="ABeeZee"/>
                <a:cs typeface="ABeeZee"/>
                <a:sym typeface="ABeeZee"/>
              </a:rPr>
              <a:t>B. False</a:t>
            </a:r>
          </a:p>
        </p:txBody>
      </p:sp>
      <p:grpSp>
        <p:nvGrpSpPr>
          <p:cNvPr id="5" name="Group 5"/>
          <p:cNvGrpSpPr/>
          <p:nvPr/>
        </p:nvGrpSpPr>
        <p:grpSpPr>
          <a:xfrm>
            <a:off x="6623634" y="4145941"/>
            <a:ext cx="9719605" cy="4122585"/>
            <a:chOff x="0" y="0"/>
            <a:chExt cx="2559896" cy="1085784"/>
          </a:xfrm>
        </p:grpSpPr>
        <p:sp>
          <p:nvSpPr>
            <p:cNvPr id="6" name="Freeform 6"/>
            <p:cNvSpPr/>
            <p:nvPr/>
          </p:nvSpPr>
          <p:spPr>
            <a:xfrm>
              <a:off x="0" y="0"/>
              <a:ext cx="2559896" cy="1085784"/>
            </a:xfrm>
            <a:custGeom>
              <a:avLst/>
              <a:gdLst/>
              <a:ahLst/>
              <a:cxnLst/>
              <a:rect l="l" t="t" r="r" b="b"/>
              <a:pathLst>
                <a:path w="2559896" h="1085784">
                  <a:moveTo>
                    <a:pt x="0" y="0"/>
                  </a:moveTo>
                  <a:lnTo>
                    <a:pt x="2559896" y="0"/>
                  </a:lnTo>
                  <a:lnTo>
                    <a:pt x="2559896" y="1085784"/>
                  </a:lnTo>
                  <a:lnTo>
                    <a:pt x="0" y="1085784"/>
                  </a:lnTo>
                  <a:close/>
                </a:path>
              </a:pathLst>
            </a:custGeom>
            <a:solidFill>
              <a:srgbClr val="FFFFFF"/>
            </a:solidFill>
          </p:spPr>
          <p:txBody>
            <a:bodyPr/>
            <a:lstStyle/>
            <a:p>
              <a:endParaRPr lang="en-US"/>
            </a:p>
          </p:txBody>
        </p:sp>
        <p:sp>
          <p:nvSpPr>
            <p:cNvPr id="7" name="TextBox 7"/>
            <p:cNvSpPr txBox="1"/>
            <p:nvPr/>
          </p:nvSpPr>
          <p:spPr>
            <a:xfrm>
              <a:off x="0" y="19050"/>
              <a:ext cx="2559896" cy="106673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
        <p:nvSpPr>
          <p:cNvPr id="9" name="TextBox 9"/>
          <p:cNvSpPr txBox="1"/>
          <p:nvPr/>
        </p:nvSpPr>
        <p:spPr>
          <a:xfrm>
            <a:off x="6999632" y="4258043"/>
            <a:ext cx="9670871" cy="3693795"/>
          </a:xfrm>
          <a:prstGeom prst="rect">
            <a:avLst/>
          </a:prstGeom>
        </p:spPr>
        <p:txBody>
          <a:bodyPr lIns="0" tIns="0" rIns="0" bIns="0" rtlCol="0" anchor="t">
            <a:spAutoFit/>
          </a:bodyPr>
          <a:lstStyle/>
          <a:p>
            <a:pPr algn="l">
              <a:lnSpc>
                <a:spcPts val="5880"/>
              </a:lnSpc>
              <a:spcBef>
                <a:spcPct val="0"/>
              </a:spcBef>
            </a:pPr>
            <a:r>
              <a:rPr lang="en-US" sz="4200">
                <a:solidFill>
                  <a:srgbClr val="4B8A98"/>
                </a:solidFill>
                <a:latin typeface="ABeeZee Bold"/>
                <a:ea typeface="ABeeZee Bold"/>
                <a:cs typeface="ABeeZee Bold"/>
                <a:sym typeface="ABeeZee Bold"/>
              </a:rPr>
              <a:t>• Even microgram amounts of allergens can cause fatal reactions.</a:t>
            </a:r>
          </a:p>
          <a:p>
            <a:pPr algn="l">
              <a:lnSpc>
                <a:spcPts val="5880"/>
              </a:lnSpc>
              <a:spcBef>
                <a:spcPct val="0"/>
              </a:spcBef>
            </a:pPr>
            <a:endParaRPr lang="en-US" sz="4200">
              <a:solidFill>
                <a:srgbClr val="4B8A98"/>
              </a:solidFill>
              <a:latin typeface="ABeeZee Bold"/>
              <a:ea typeface="ABeeZee Bold"/>
              <a:cs typeface="ABeeZee Bold"/>
              <a:sym typeface="ABeeZee Bold"/>
            </a:endParaRPr>
          </a:p>
          <a:p>
            <a:pPr algn="l">
              <a:lnSpc>
                <a:spcPts val="5880"/>
              </a:lnSpc>
              <a:spcBef>
                <a:spcPct val="0"/>
              </a:spcBef>
            </a:pPr>
            <a:r>
              <a:rPr lang="en-US" sz="4200">
                <a:solidFill>
                  <a:srgbClr val="4B8A98"/>
                </a:solidFill>
                <a:latin typeface="ABeeZee Bold"/>
                <a:ea typeface="ABeeZee Bold"/>
                <a:cs typeface="ABeeZee Bold"/>
                <a:sym typeface="ABeeZee Bold"/>
              </a:rPr>
              <a:t>• If a person is allergic, strict avoidance is important.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51488" y="824966"/>
            <a:ext cx="40499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
        <p:nvSpPr>
          <p:cNvPr id="5" name="TextBox 5"/>
          <p:cNvSpPr txBox="1"/>
          <p:nvPr/>
        </p:nvSpPr>
        <p:spPr>
          <a:xfrm>
            <a:off x="514350" y="2575560"/>
            <a:ext cx="17773650" cy="5250412"/>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B. False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latin typeface="ABeeZee Bold" panose="020B0604020202020204" charset="0"/>
            </a:endParaRPr>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latin typeface="ABeeZee Bold" panose="020B0604020202020204" charset="0"/>
            </a:endParaRPr>
          </a:p>
        </p:txBody>
      </p:sp>
      <p:sp>
        <p:nvSpPr>
          <p:cNvPr id="4" name="Freeform 4"/>
          <p:cNvSpPr/>
          <p:nvPr/>
        </p:nvSpPr>
        <p:spPr>
          <a:xfrm>
            <a:off x="670153" y="2305439"/>
            <a:ext cx="1903720" cy="2838061"/>
          </a:xfrm>
          <a:custGeom>
            <a:avLst/>
            <a:gdLst/>
            <a:ahLst/>
            <a:cxnLst/>
            <a:rect l="l" t="t" r="r" b="b"/>
            <a:pathLst>
              <a:path w="1903720" h="2838061">
                <a:moveTo>
                  <a:pt x="0" y="0"/>
                </a:moveTo>
                <a:lnTo>
                  <a:pt x="1903720" y="0"/>
                </a:lnTo>
                <a:lnTo>
                  <a:pt x="1903720" y="2838061"/>
                </a:lnTo>
                <a:lnTo>
                  <a:pt x="0" y="2838061"/>
                </a:lnTo>
                <a:lnTo>
                  <a:pt x="0" y="0"/>
                </a:lnTo>
                <a:close/>
              </a:path>
            </a:pathLst>
          </a:custGeom>
          <a:blipFill>
            <a:blip r:embed="rId4"/>
            <a:stretch>
              <a:fillRect/>
            </a:stretch>
          </a:blipFill>
        </p:spPr>
        <p:txBody>
          <a:bodyPr/>
          <a:lstStyle/>
          <a:p>
            <a:endParaRPr lang="en-US">
              <a:latin typeface="ABeeZee Bold" panose="020B0604020202020204" charset="0"/>
            </a:endParaRPr>
          </a:p>
        </p:txBody>
      </p:sp>
      <p:sp>
        <p:nvSpPr>
          <p:cNvPr id="5" name="Freeform 5"/>
          <p:cNvSpPr/>
          <p:nvPr/>
        </p:nvSpPr>
        <p:spPr>
          <a:xfrm>
            <a:off x="632144" y="6307371"/>
            <a:ext cx="1904016" cy="2838061"/>
          </a:xfrm>
          <a:custGeom>
            <a:avLst/>
            <a:gdLst/>
            <a:ahLst/>
            <a:cxnLst/>
            <a:rect l="l" t="t" r="r" b="b"/>
            <a:pathLst>
              <a:path w="1904016" h="2838061">
                <a:moveTo>
                  <a:pt x="0" y="0"/>
                </a:moveTo>
                <a:lnTo>
                  <a:pt x="1904016" y="0"/>
                </a:lnTo>
                <a:lnTo>
                  <a:pt x="1904016" y="2838061"/>
                </a:lnTo>
                <a:lnTo>
                  <a:pt x="0" y="2838061"/>
                </a:lnTo>
                <a:lnTo>
                  <a:pt x="0" y="0"/>
                </a:lnTo>
                <a:close/>
              </a:path>
            </a:pathLst>
          </a:custGeom>
          <a:blipFill>
            <a:blip r:embed="rId5"/>
            <a:stretch>
              <a:fillRect/>
            </a:stretch>
          </a:blipFill>
        </p:spPr>
        <p:txBody>
          <a:bodyPr/>
          <a:lstStyle/>
          <a:p>
            <a:endParaRPr lang="en-US">
              <a:latin typeface="ABeeZee Bold" panose="020B0604020202020204" charset="0"/>
            </a:endParaRPr>
          </a:p>
        </p:txBody>
      </p:sp>
      <p:sp>
        <p:nvSpPr>
          <p:cNvPr id="6" name="Freeform 6"/>
          <p:cNvSpPr/>
          <p:nvPr/>
        </p:nvSpPr>
        <p:spPr>
          <a:xfrm>
            <a:off x="4196935" y="2305439"/>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6"/>
            <a:stretch>
              <a:fillRect/>
            </a:stretch>
          </a:blipFill>
        </p:spPr>
        <p:txBody>
          <a:bodyPr/>
          <a:lstStyle/>
          <a:p>
            <a:endParaRPr lang="en-US">
              <a:latin typeface="ABeeZee Bold" panose="020B0604020202020204" charset="0"/>
            </a:endParaRPr>
          </a:p>
        </p:txBody>
      </p:sp>
      <p:sp>
        <p:nvSpPr>
          <p:cNvPr id="7" name="Freeform 7"/>
          <p:cNvSpPr/>
          <p:nvPr/>
        </p:nvSpPr>
        <p:spPr>
          <a:xfrm>
            <a:off x="7951537" y="2305439"/>
            <a:ext cx="2384925" cy="2838061"/>
          </a:xfrm>
          <a:custGeom>
            <a:avLst/>
            <a:gdLst/>
            <a:ahLst/>
            <a:cxnLst/>
            <a:rect l="l" t="t" r="r" b="b"/>
            <a:pathLst>
              <a:path w="2384925" h="2838061">
                <a:moveTo>
                  <a:pt x="0" y="0"/>
                </a:moveTo>
                <a:lnTo>
                  <a:pt x="2384926" y="0"/>
                </a:lnTo>
                <a:lnTo>
                  <a:pt x="2384926" y="2838061"/>
                </a:lnTo>
                <a:lnTo>
                  <a:pt x="0" y="2838061"/>
                </a:lnTo>
                <a:lnTo>
                  <a:pt x="0" y="0"/>
                </a:lnTo>
                <a:close/>
              </a:path>
            </a:pathLst>
          </a:custGeom>
          <a:blipFill>
            <a:blip r:embed="rId7"/>
            <a:stretch>
              <a:fillRect/>
            </a:stretch>
          </a:blipFill>
        </p:spPr>
        <p:txBody>
          <a:bodyPr/>
          <a:lstStyle/>
          <a:p>
            <a:endParaRPr lang="en-US">
              <a:latin typeface="ABeeZee Bold" panose="020B0604020202020204" charset="0"/>
            </a:endParaRPr>
          </a:p>
        </p:txBody>
      </p:sp>
      <p:sp>
        <p:nvSpPr>
          <p:cNvPr id="8" name="Freeform 8"/>
          <p:cNvSpPr/>
          <p:nvPr/>
        </p:nvSpPr>
        <p:spPr>
          <a:xfrm>
            <a:off x="11739301" y="2305439"/>
            <a:ext cx="2143515" cy="2838061"/>
          </a:xfrm>
          <a:custGeom>
            <a:avLst/>
            <a:gdLst/>
            <a:ahLst/>
            <a:cxnLst/>
            <a:rect l="l" t="t" r="r" b="b"/>
            <a:pathLst>
              <a:path w="2143515" h="2838061">
                <a:moveTo>
                  <a:pt x="0" y="0"/>
                </a:moveTo>
                <a:lnTo>
                  <a:pt x="2143515" y="0"/>
                </a:lnTo>
                <a:lnTo>
                  <a:pt x="2143515" y="2838061"/>
                </a:lnTo>
                <a:lnTo>
                  <a:pt x="0" y="2838061"/>
                </a:lnTo>
                <a:lnTo>
                  <a:pt x="0" y="0"/>
                </a:lnTo>
                <a:close/>
              </a:path>
            </a:pathLst>
          </a:custGeom>
          <a:blipFill>
            <a:blip r:embed="rId8"/>
            <a:stretch>
              <a:fillRect/>
            </a:stretch>
          </a:blipFill>
        </p:spPr>
        <p:txBody>
          <a:bodyPr/>
          <a:lstStyle/>
          <a:p>
            <a:endParaRPr lang="en-US">
              <a:latin typeface="ABeeZee Bold" panose="020B0604020202020204" charset="0"/>
            </a:endParaRPr>
          </a:p>
        </p:txBody>
      </p:sp>
      <p:sp>
        <p:nvSpPr>
          <p:cNvPr id="9" name="Freeform 9"/>
          <p:cNvSpPr/>
          <p:nvPr/>
        </p:nvSpPr>
        <p:spPr>
          <a:xfrm>
            <a:off x="15285655" y="2305439"/>
            <a:ext cx="2116520" cy="2838061"/>
          </a:xfrm>
          <a:custGeom>
            <a:avLst/>
            <a:gdLst/>
            <a:ahLst/>
            <a:cxnLst/>
            <a:rect l="l" t="t" r="r" b="b"/>
            <a:pathLst>
              <a:path w="2116520" h="2838061">
                <a:moveTo>
                  <a:pt x="0" y="0"/>
                </a:moveTo>
                <a:lnTo>
                  <a:pt x="2116520" y="0"/>
                </a:lnTo>
                <a:lnTo>
                  <a:pt x="2116520" y="2838061"/>
                </a:lnTo>
                <a:lnTo>
                  <a:pt x="0" y="2838061"/>
                </a:lnTo>
                <a:lnTo>
                  <a:pt x="0" y="0"/>
                </a:lnTo>
                <a:close/>
              </a:path>
            </a:pathLst>
          </a:custGeom>
          <a:blipFill>
            <a:blip r:embed="rId9"/>
            <a:stretch>
              <a:fillRect/>
            </a:stretch>
          </a:blipFill>
        </p:spPr>
        <p:txBody>
          <a:bodyPr/>
          <a:lstStyle/>
          <a:p>
            <a:endParaRPr lang="en-US">
              <a:latin typeface="ABeeZee Bold" panose="020B0604020202020204" charset="0"/>
            </a:endParaRPr>
          </a:p>
        </p:txBody>
      </p:sp>
      <p:sp>
        <p:nvSpPr>
          <p:cNvPr id="10" name="Freeform 10"/>
          <p:cNvSpPr/>
          <p:nvPr/>
        </p:nvSpPr>
        <p:spPr>
          <a:xfrm>
            <a:off x="4196935" y="6307371"/>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10"/>
            <a:stretch>
              <a:fillRect/>
            </a:stretch>
          </a:blipFill>
        </p:spPr>
        <p:txBody>
          <a:bodyPr/>
          <a:lstStyle/>
          <a:p>
            <a:endParaRPr lang="en-US">
              <a:latin typeface="ABeeZee Bold" panose="020B0604020202020204" charset="0"/>
            </a:endParaRPr>
          </a:p>
        </p:txBody>
      </p:sp>
      <p:sp>
        <p:nvSpPr>
          <p:cNvPr id="11" name="Freeform 11"/>
          <p:cNvSpPr/>
          <p:nvPr/>
        </p:nvSpPr>
        <p:spPr>
          <a:xfrm>
            <a:off x="7951537" y="6295395"/>
            <a:ext cx="2284840" cy="2850037"/>
          </a:xfrm>
          <a:custGeom>
            <a:avLst/>
            <a:gdLst/>
            <a:ahLst/>
            <a:cxnLst/>
            <a:rect l="l" t="t" r="r" b="b"/>
            <a:pathLst>
              <a:path w="2284840" h="2850037">
                <a:moveTo>
                  <a:pt x="0" y="0"/>
                </a:moveTo>
                <a:lnTo>
                  <a:pt x="2284840" y="0"/>
                </a:lnTo>
                <a:lnTo>
                  <a:pt x="2284840" y="2850037"/>
                </a:lnTo>
                <a:lnTo>
                  <a:pt x="0" y="2850037"/>
                </a:lnTo>
                <a:lnTo>
                  <a:pt x="0" y="0"/>
                </a:lnTo>
                <a:close/>
              </a:path>
            </a:pathLst>
          </a:custGeom>
          <a:blipFill>
            <a:blip r:embed="rId11"/>
            <a:stretch>
              <a:fillRect/>
            </a:stretch>
          </a:blipFill>
        </p:spPr>
        <p:txBody>
          <a:bodyPr/>
          <a:lstStyle/>
          <a:p>
            <a:endParaRPr lang="en-US">
              <a:latin typeface="ABeeZee Bold" panose="020B0604020202020204" charset="0"/>
            </a:endParaRPr>
          </a:p>
        </p:txBody>
      </p:sp>
      <p:sp>
        <p:nvSpPr>
          <p:cNvPr id="12" name="Freeform 12"/>
          <p:cNvSpPr/>
          <p:nvPr/>
        </p:nvSpPr>
        <p:spPr>
          <a:xfrm>
            <a:off x="11727623" y="6295395"/>
            <a:ext cx="2155193" cy="2850037"/>
          </a:xfrm>
          <a:custGeom>
            <a:avLst/>
            <a:gdLst/>
            <a:ahLst/>
            <a:cxnLst/>
            <a:rect l="l" t="t" r="r" b="b"/>
            <a:pathLst>
              <a:path w="2155193" h="2850037">
                <a:moveTo>
                  <a:pt x="0" y="0"/>
                </a:moveTo>
                <a:lnTo>
                  <a:pt x="2155193" y="0"/>
                </a:lnTo>
                <a:lnTo>
                  <a:pt x="2155193" y="2850037"/>
                </a:lnTo>
                <a:lnTo>
                  <a:pt x="0" y="2850037"/>
                </a:lnTo>
                <a:lnTo>
                  <a:pt x="0" y="0"/>
                </a:lnTo>
                <a:close/>
              </a:path>
            </a:pathLst>
          </a:custGeom>
          <a:blipFill>
            <a:blip r:embed="rId12"/>
            <a:stretch>
              <a:fillRect/>
            </a:stretch>
          </a:blipFill>
        </p:spPr>
        <p:txBody>
          <a:bodyPr/>
          <a:lstStyle/>
          <a:p>
            <a:endParaRPr lang="en-US">
              <a:latin typeface="ABeeZee Bold" panose="020B0604020202020204" charset="0"/>
            </a:endParaRPr>
          </a:p>
        </p:txBody>
      </p:sp>
      <p:sp>
        <p:nvSpPr>
          <p:cNvPr id="13" name="Freeform 13"/>
          <p:cNvSpPr/>
          <p:nvPr/>
        </p:nvSpPr>
        <p:spPr>
          <a:xfrm>
            <a:off x="15272158" y="6307371"/>
            <a:ext cx="2143515" cy="2838061"/>
          </a:xfrm>
          <a:custGeom>
            <a:avLst/>
            <a:gdLst/>
            <a:ahLst/>
            <a:cxnLst/>
            <a:rect l="l" t="t" r="r" b="b"/>
            <a:pathLst>
              <a:path w="2143515" h="2838061">
                <a:moveTo>
                  <a:pt x="0" y="0"/>
                </a:moveTo>
                <a:lnTo>
                  <a:pt x="2143514" y="0"/>
                </a:lnTo>
                <a:lnTo>
                  <a:pt x="2143514" y="2838061"/>
                </a:lnTo>
                <a:lnTo>
                  <a:pt x="0" y="2838061"/>
                </a:lnTo>
                <a:lnTo>
                  <a:pt x="0" y="0"/>
                </a:lnTo>
                <a:close/>
              </a:path>
            </a:pathLst>
          </a:custGeom>
          <a:blipFill>
            <a:blip r:embed="rId13"/>
            <a:stretch>
              <a:fillRect/>
            </a:stretch>
          </a:blipFill>
        </p:spPr>
        <p:txBody>
          <a:bodyPr/>
          <a:lstStyle/>
          <a:p>
            <a:endParaRPr lang="en-US">
              <a:latin typeface="ABeeZee Bold" panose="020B0604020202020204" charset="0"/>
            </a:endParaRPr>
          </a:p>
        </p:txBody>
      </p:sp>
      <p:sp>
        <p:nvSpPr>
          <p:cNvPr id="14" name="TextBox 14"/>
          <p:cNvSpPr txBox="1"/>
          <p:nvPr/>
        </p:nvSpPr>
        <p:spPr>
          <a:xfrm>
            <a:off x="4030180" y="463168"/>
            <a:ext cx="10227640" cy="123634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4B8A98"/>
                </a:solidFill>
                <a:latin typeface="ABeeZee Bold" panose="020B0604020202020204" charset="0"/>
                <a:ea typeface="ABeeZee Bold"/>
                <a:cs typeface="ABeeZee Bold"/>
                <a:sym typeface="ABeeZee Bold"/>
              </a:rPr>
              <a:t>Medical Advisory Board</a:t>
            </a:r>
          </a:p>
        </p:txBody>
      </p:sp>
      <p:sp>
        <p:nvSpPr>
          <p:cNvPr id="15" name="TextBox 15"/>
          <p:cNvSpPr txBox="1"/>
          <p:nvPr/>
        </p:nvSpPr>
        <p:spPr>
          <a:xfrm>
            <a:off x="127926" y="5256368"/>
            <a:ext cx="2912452" cy="384721"/>
          </a:xfrm>
          <a:prstGeom prst="rect">
            <a:avLst/>
          </a:prstGeom>
        </p:spPr>
        <p:txBody>
          <a:bodyPr lIns="0" tIns="0" rIns="0" bIns="0" rtlCol="0" anchor="t">
            <a:spAutoFit/>
          </a:bodyPr>
          <a:lstStyle/>
          <a:p>
            <a:pPr algn="ctr">
              <a:lnSpc>
                <a:spcPts val="1526"/>
              </a:lnSpc>
            </a:pPr>
            <a:r>
              <a:rPr lang="en-US" sz="1400" dirty="0">
                <a:solidFill>
                  <a:srgbClr val="4B8A98"/>
                </a:solidFill>
                <a:latin typeface="ABeeZee Bold" panose="020B0604020202020204" charset="0"/>
                <a:ea typeface="ABeeZee Bold"/>
                <a:cs typeface="ABeeZee Bold"/>
                <a:sym typeface="ABeeZee Bold"/>
              </a:rPr>
              <a:t>Dr. Lisa </a:t>
            </a:r>
            <a:r>
              <a:rPr lang="en-US" sz="1400" dirty="0" err="1">
                <a:solidFill>
                  <a:srgbClr val="4B8A98"/>
                </a:solidFill>
                <a:latin typeface="ABeeZee Bold" panose="020B0604020202020204" charset="0"/>
                <a:ea typeface="ABeeZee Bold"/>
                <a:cs typeface="ABeeZee Bold"/>
                <a:sym typeface="ABeeZee Bold"/>
              </a:rPr>
              <a:t>Bartnikus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pPr>
            <a:r>
              <a:rPr lang="en-US" sz="1400" dirty="0">
                <a:solidFill>
                  <a:srgbClr val="4B8A98"/>
                </a:solidFill>
                <a:latin typeface="ABeeZee Bold" panose="020B0604020202020204" charset="0"/>
                <a:ea typeface="ABeeZee Bold"/>
                <a:cs typeface="ABeeZee Bold"/>
                <a:sym typeface="ABeeZee Bold"/>
              </a:rPr>
              <a:t>Boston Children’s Hospital</a:t>
            </a:r>
          </a:p>
        </p:txBody>
      </p:sp>
      <p:sp>
        <p:nvSpPr>
          <p:cNvPr id="16" name="TextBox 16"/>
          <p:cNvSpPr txBox="1"/>
          <p:nvPr/>
        </p:nvSpPr>
        <p:spPr>
          <a:xfrm>
            <a:off x="4148056" y="5256368"/>
            <a:ext cx="2229298"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Ruchi Gupta</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Lurie Children’s Hospital</a:t>
            </a:r>
          </a:p>
        </p:txBody>
      </p:sp>
      <p:sp>
        <p:nvSpPr>
          <p:cNvPr id="17" name="TextBox 17"/>
          <p:cNvSpPr txBox="1"/>
          <p:nvPr/>
        </p:nvSpPr>
        <p:spPr>
          <a:xfrm>
            <a:off x="8564847" y="5250056"/>
            <a:ext cx="1355186" cy="391033"/>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Dr. Alice Hoyt</a:t>
            </a:r>
          </a:p>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Coda Ana</a:t>
            </a:r>
          </a:p>
        </p:txBody>
      </p:sp>
      <p:sp>
        <p:nvSpPr>
          <p:cNvPr id="18" name="TextBox 18"/>
          <p:cNvSpPr txBox="1"/>
          <p:nvPr/>
        </p:nvSpPr>
        <p:spPr>
          <a:xfrm>
            <a:off x="12039082" y="5243239"/>
            <a:ext cx="153227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Sandra Hong</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Cleveland Clinic</a:t>
            </a:r>
          </a:p>
        </p:txBody>
      </p:sp>
      <p:sp>
        <p:nvSpPr>
          <p:cNvPr id="19" name="TextBox 19"/>
          <p:cNvSpPr txBox="1"/>
          <p:nvPr/>
        </p:nvSpPr>
        <p:spPr>
          <a:xfrm>
            <a:off x="15330638" y="5243239"/>
            <a:ext cx="202655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Katie Marks-Cogan</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Clear Allergy</a:t>
            </a:r>
          </a:p>
        </p:txBody>
      </p:sp>
      <p:sp>
        <p:nvSpPr>
          <p:cNvPr id="20" name="TextBox 20"/>
          <p:cNvSpPr txBox="1"/>
          <p:nvPr/>
        </p:nvSpPr>
        <p:spPr>
          <a:xfrm>
            <a:off x="713427" y="9274137"/>
            <a:ext cx="1822733"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Princess Ogbogu</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University Hospital</a:t>
            </a:r>
          </a:p>
        </p:txBody>
      </p:sp>
      <p:sp>
        <p:nvSpPr>
          <p:cNvPr id="21" name="TextBox 21"/>
          <p:cNvSpPr txBox="1"/>
          <p:nvPr/>
        </p:nvSpPr>
        <p:spPr>
          <a:xfrm>
            <a:off x="4559555" y="9258300"/>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Brian Schroer</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Cleveland Clinic </a:t>
            </a:r>
          </a:p>
        </p:txBody>
      </p:sp>
      <p:sp>
        <p:nvSpPr>
          <p:cNvPr id="22" name="TextBox 22"/>
          <p:cNvSpPr txBox="1"/>
          <p:nvPr/>
        </p:nvSpPr>
        <p:spPr>
          <a:xfrm>
            <a:off x="8482438" y="9258300"/>
            <a:ext cx="1354550" cy="384721"/>
          </a:xfrm>
          <a:prstGeom prst="rect">
            <a:avLst/>
          </a:prstGeom>
        </p:spPr>
        <p:txBody>
          <a:bodyPr wrap="square" lIns="0" tIns="0" rIns="0" bIns="0" rtlCol="0" anchor="t">
            <a:spAutoFit/>
          </a:bodyPr>
          <a:lstStyle/>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Dr. Ruchi Shah</a:t>
            </a:r>
          </a:p>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Cleveland Clinic</a:t>
            </a:r>
          </a:p>
        </p:txBody>
      </p:sp>
      <p:sp>
        <p:nvSpPr>
          <p:cNvPr id="23" name="TextBox 23"/>
          <p:cNvSpPr txBox="1"/>
          <p:nvPr/>
        </p:nvSpPr>
        <p:spPr>
          <a:xfrm>
            <a:off x="12055182" y="9257115"/>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Julie </a:t>
            </a:r>
            <a:r>
              <a:rPr lang="en-US" sz="1400" dirty="0" err="1">
                <a:solidFill>
                  <a:srgbClr val="4B8A98"/>
                </a:solidFill>
                <a:latin typeface="ABeeZee Bold" panose="020B0604020202020204" charset="0"/>
                <a:ea typeface="ABeeZee Bold"/>
                <a:cs typeface="ABeeZee Bold"/>
                <a:sym typeface="ABeeZee Bold"/>
              </a:rPr>
              <a:t>Sterbank</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MetroHealth</a:t>
            </a:r>
          </a:p>
        </p:txBody>
      </p:sp>
      <p:sp>
        <p:nvSpPr>
          <p:cNvPr id="24" name="TextBox 24"/>
          <p:cNvSpPr txBox="1"/>
          <p:nvPr/>
        </p:nvSpPr>
        <p:spPr>
          <a:xfrm>
            <a:off x="15031246" y="9246453"/>
            <a:ext cx="2625335"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David </a:t>
            </a:r>
            <a:r>
              <a:rPr lang="en-US" sz="1400" dirty="0" err="1">
                <a:solidFill>
                  <a:srgbClr val="4B8A98"/>
                </a:solidFill>
                <a:latin typeface="ABeeZee Bold" panose="020B0604020202020204" charset="0"/>
                <a:ea typeface="ABeeZee Bold"/>
                <a:cs typeface="ABeeZee Bold"/>
                <a:sym typeface="ABeeZee Bold"/>
              </a:rPr>
              <a:t>Stukus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Nationwide Children’s Hospital</a:t>
            </a:r>
          </a:p>
        </p:txBody>
      </p:sp>
      <p:pic>
        <p:nvPicPr>
          <p:cNvPr id="26" name="Picture 25">
            <a:extLst>
              <a:ext uri="{FF2B5EF4-FFF2-40B4-BE49-F238E27FC236}">
                <a16:creationId xmlns:a16="http://schemas.microsoft.com/office/drawing/2014/main" id="{30E3F9FB-A4BD-2464-F662-FC58F7DFC1C5}"/>
              </a:ext>
            </a:extLst>
          </p:cNvPr>
          <p:cNvPicPr>
            <a:picLocks noChangeAspect="1"/>
          </p:cNvPicPr>
          <p:nvPr/>
        </p:nvPicPr>
        <p:blipFill>
          <a:blip r:embed="rId14"/>
          <a:stretch>
            <a:fillRect/>
          </a:stretch>
        </p:blipFill>
        <p:spPr>
          <a:xfrm>
            <a:off x="2708" y="0"/>
            <a:ext cx="18282583" cy="10287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14350" y="2619045"/>
            <a:ext cx="17773650" cy="5480924"/>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B. False</a:t>
            </a:r>
          </a:p>
        </p:txBody>
      </p:sp>
      <p:grpSp>
        <p:nvGrpSpPr>
          <p:cNvPr id="5" name="Group 5"/>
          <p:cNvGrpSpPr/>
          <p:nvPr/>
        </p:nvGrpSpPr>
        <p:grpSpPr>
          <a:xfrm>
            <a:off x="6001743" y="4982269"/>
            <a:ext cx="11400432" cy="4831886"/>
            <a:chOff x="0" y="0"/>
            <a:chExt cx="3002583" cy="1272596"/>
          </a:xfrm>
        </p:grpSpPr>
        <p:sp>
          <p:nvSpPr>
            <p:cNvPr id="6" name="Freeform 6"/>
            <p:cNvSpPr/>
            <p:nvPr/>
          </p:nvSpPr>
          <p:spPr>
            <a:xfrm>
              <a:off x="0" y="0"/>
              <a:ext cx="3002583" cy="1272596"/>
            </a:xfrm>
            <a:custGeom>
              <a:avLst/>
              <a:gdLst/>
              <a:ahLst/>
              <a:cxnLst/>
              <a:rect l="l" t="t" r="r" b="b"/>
              <a:pathLst>
                <a:path w="3002583" h="1272596">
                  <a:moveTo>
                    <a:pt x="0" y="0"/>
                  </a:moveTo>
                  <a:lnTo>
                    <a:pt x="3002583" y="0"/>
                  </a:lnTo>
                  <a:lnTo>
                    <a:pt x="3002583" y="1272596"/>
                  </a:lnTo>
                  <a:lnTo>
                    <a:pt x="0" y="1272596"/>
                  </a:lnTo>
                  <a:close/>
                </a:path>
              </a:pathLst>
            </a:custGeom>
            <a:solidFill>
              <a:srgbClr val="FFFFFF"/>
            </a:solidFill>
          </p:spPr>
          <p:txBody>
            <a:bodyPr/>
            <a:lstStyle/>
            <a:p>
              <a:endParaRPr lang="en-US"/>
            </a:p>
          </p:txBody>
        </p:sp>
        <p:sp>
          <p:nvSpPr>
            <p:cNvPr id="7" name="TextBox 7"/>
            <p:cNvSpPr txBox="1"/>
            <p:nvPr/>
          </p:nvSpPr>
          <p:spPr>
            <a:xfrm>
              <a:off x="0" y="19050"/>
              <a:ext cx="3002583" cy="1253546"/>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6241944" y="5067300"/>
            <a:ext cx="11339818" cy="4428490"/>
          </a:xfrm>
          <a:prstGeom prst="rect">
            <a:avLst/>
          </a:prstGeom>
        </p:spPr>
        <p:txBody>
          <a:bodyPr lIns="0" tIns="0" rIns="0" bIns="0" rtlCol="0" anchor="t">
            <a:spAutoFit/>
          </a:bodyPr>
          <a:lstStyle/>
          <a:p>
            <a:pPr algn="l">
              <a:lnSpc>
                <a:spcPts val="4759"/>
              </a:lnSpc>
              <a:spcBef>
                <a:spcPct val="0"/>
              </a:spcBef>
            </a:pPr>
            <a:r>
              <a:rPr lang="en-US" sz="3399">
                <a:solidFill>
                  <a:srgbClr val="4B8A98"/>
                </a:solidFill>
                <a:latin typeface="ABeeZee Bold"/>
                <a:ea typeface="ABeeZee Bold"/>
                <a:cs typeface="ABeeZee Bold"/>
                <a:sym typeface="ABeeZee Bold"/>
              </a:rPr>
              <a:t>•Allergic reactions to foods are triggered when a person with the food allergy eats - “ingests” the food to which s/he is allergic.</a:t>
            </a:r>
          </a:p>
          <a:p>
            <a:pPr algn="l">
              <a:lnSpc>
                <a:spcPts val="3360"/>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•Looking at the food will not cause an allergic reaction.</a:t>
            </a:r>
          </a:p>
          <a:p>
            <a:pPr algn="l">
              <a:lnSpc>
                <a:spcPts val="3359"/>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•Smelling the food will not cause an allergic reaction.</a:t>
            </a:r>
          </a:p>
        </p:txBody>
      </p:sp>
      <p:sp>
        <p:nvSpPr>
          <p:cNvPr id="9" name="TextBox 9"/>
          <p:cNvSpPr txBox="1"/>
          <p:nvPr/>
        </p:nvSpPr>
        <p:spPr>
          <a:xfrm>
            <a:off x="7151488" y="824966"/>
            <a:ext cx="42785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592264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B. False</a:t>
            </a:r>
          </a:p>
        </p:txBody>
      </p:sp>
      <p:sp>
        <p:nvSpPr>
          <p:cNvPr id="5" name="TextBox 5"/>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615251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sp>
        <p:nvSpPr>
          <p:cNvPr id="5" name="Freeform 5"/>
          <p:cNvSpPr/>
          <p:nvPr/>
        </p:nvSpPr>
        <p:spPr>
          <a:xfrm>
            <a:off x="3493371" y="8957310"/>
            <a:ext cx="11301259" cy="1186632"/>
          </a:xfrm>
          <a:custGeom>
            <a:avLst/>
            <a:gdLst/>
            <a:ahLst/>
            <a:cxnLst/>
            <a:rect l="l" t="t" r="r" b="b"/>
            <a:pathLst>
              <a:path w="11301259" h="1186632">
                <a:moveTo>
                  <a:pt x="0" y="0"/>
                </a:moveTo>
                <a:lnTo>
                  <a:pt x="11301258" y="0"/>
                </a:lnTo>
                <a:lnTo>
                  <a:pt x="11301258" y="1186632"/>
                </a:lnTo>
                <a:lnTo>
                  <a:pt x="0" y="1186632"/>
                </a:lnTo>
                <a:lnTo>
                  <a:pt x="0" y="0"/>
                </a:lnTo>
                <a:close/>
              </a:path>
            </a:pathLst>
          </a:custGeom>
          <a:blipFill>
            <a:blip r:embed="rId4"/>
            <a:stretch>
              <a:fillRect/>
            </a:stretch>
          </a:blipFill>
        </p:spPr>
        <p:txBody>
          <a:bodyPr/>
          <a:lstStyle/>
          <a:p>
            <a:endParaRPr lang="en-US"/>
          </a:p>
        </p:txBody>
      </p:sp>
      <p:grpSp>
        <p:nvGrpSpPr>
          <p:cNvPr id="6" name="Group 6"/>
          <p:cNvGrpSpPr/>
          <p:nvPr/>
        </p:nvGrpSpPr>
        <p:grpSpPr>
          <a:xfrm>
            <a:off x="4896158" y="5366690"/>
            <a:ext cx="12759962" cy="3224298"/>
            <a:chOff x="0" y="0"/>
            <a:chExt cx="3360648" cy="849198"/>
          </a:xfrm>
        </p:grpSpPr>
        <p:sp>
          <p:nvSpPr>
            <p:cNvPr id="7" name="Freeform 7"/>
            <p:cNvSpPr/>
            <p:nvPr/>
          </p:nvSpPr>
          <p:spPr>
            <a:xfrm>
              <a:off x="0" y="0"/>
              <a:ext cx="3360648" cy="849198"/>
            </a:xfrm>
            <a:custGeom>
              <a:avLst/>
              <a:gdLst/>
              <a:ahLst/>
              <a:cxnLst/>
              <a:rect l="l" t="t" r="r" b="b"/>
              <a:pathLst>
                <a:path w="3360648" h="849198">
                  <a:moveTo>
                    <a:pt x="0" y="0"/>
                  </a:moveTo>
                  <a:lnTo>
                    <a:pt x="3360648" y="0"/>
                  </a:lnTo>
                  <a:lnTo>
                    <a:pt x="3360648" y="849198"/>
                  </a:lnTo>
                  <a:lnTo>
                    <a:pt x="0" y="849198"/>
                  </a:lnTo>
                  <a:close/>
                </a:path>
              </a:pathLst>
            </a:custGeom>
            <a:solidFill>
              <a:srgbClr val="FFFFFF"/>
            </a:solidFill>
          </p:spPr>
          <p:txBody>
            <a:bodyPr/>
            <a:lstStyle/>
            <a:p>
              <a:endParaRPr lang="en-US"/>
            </a:p>
          </p:txBody>
        </p:sp>
        <p:sp>
          <p:nvSpPr>
            <p:cNvPr id="8" name="TextBox 8"/>
            <p:cNvSpPr txBox="1"/>
            <p:nvPr/>
          </p:nvSpPr>
          <p:spPr>
            <a:xfrm>
              <a:off x="0" y="19050"/>
              <a:ext cx="3360648" cy="830148"/>
            </a:xfrm>
            <a:prstGeom prst="rect">
              <a:avLst/>
            </a:prstGeom>
          </p:spPr>
          <p:txBody>
            <a:bodyPr lIns="50800" tIns="50800" rIns="50800" bIns="50800" rtlCol="0" anchor="ctr"/>
            <a:lstStyle/>
            <a:p>
              <a:pPr algn="ctr">
                <a:lnSpc>
                  <a:spcPts val="2289"/>
                </a:lnSpc>
              </a:pPr>
              <a:endParaRPr/>
            </a:p>
          </p:txBody>
        </p:sp>
      </p:grpSp>
      <p:sp>
        <p:nvSpPr>
          <p:cNvPr id="9" name="TextBox 9"/>
          <p:cNvSpPr txBox="1"/>
          <p:nvPr/>
        </p:nvSpPr>
        <p:spPr>
          <a:xfrm>
            <a:off x="5194888" y="5513070"/>
            <a:ext cx="12461232" cy="2850267"/>
          </a:xfrm>
          <a:prstGeom prst="rect">
            <a:avLst/>
          </a:prstGeom>
        </p:spPr>
        <p:txBody>
          <a:bodyPr wrap="square"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An individual or qualified entity is not subject to criminal prosecution </a:t>
            </a:r>
            <a:r>
              <a:rPr lang="en-US" sz="3200" dirty="0">
                <a:solidFill>
                  <a:srgbClr val="000000"/>
                </a:solidFill>
                <a:latin typeface="ABeeZee Bold"/>
                <a:ea typeface="ABeeZee Bold"/>
                <a:cs typeface="ABeeZee Bold"/>
                <a:sym typeface="ABeeZee Bold"/>
              </a:rPr>
              <a:t>for a violation of section 4731.41 of the Revised Code or criminal prosecution under this chapter</a:t>
            </a:r>
            <a:r>
              <a:rPr lang="en-US" sz="3200" dirty="0">
                <a:solidFill>
                  <a:srgbClr val="4B8A98"/>
                </a:solidFill>
                <a:latin typeface="ABeeZee Bold"/>
                <a:ea typeface="ABeeZee Bold"/>
                <a:cs typeface="ABeeZee Bold"/>
                <a:sym typeface="ABeeZee Bold"/>
              </a:rPr>
              <a:t> if the individual or entity, acting in good faith </a:t>
            </a:r>
            <a:r>
              <a:rPr lang="en-US" sz="3200" dirty="0">
                <a:solidFill>
                  <a:srgbClr val="000000"/>
                </a:solidFill>
                <a:latin typeface="ABeeZee Bold"/>
                <a:ea typeface="ABeeZee Bold"/>
                <a:cs typeface="ABeeZee Bold"/>
                <a:sym typeface="ABeeZee Bold"/>
              </a:rPr>
              <a:t>and in accordance with Chapter 3728. of the Revised Code, </a:t>
            </a:r>
            <a:r>
              <a:rPr lang="en-US" sz="3200" dirty="0">
                <a:solidFill>
                  <a:srgbClr val="4B8A98"/>
                </a:solidFill>
                <a:latin typeface="ABeeZee Bold"/>
                <a:ea typeface="ABeeZee Bold"/>
                <a:cs typeface="ABeeZee Bold"/>
                <a:sym typeface="ABeeZee Bold"/>
              </a:rPr>
              <a:t>administers epinephrine</a:t>
            </a:r>
          </a:p>
        </p:txBody>
      </p:sp>
      <p:sp>
        <p:nvSpPr>
          <p:cNvPr id="10" name="TextBox 10"/>
          <p:cNvSpPr txBox="1"/>
          <p:nvPr/>
        </p:nvSpPr>
        <p:spPr>
          <a:xfrm>
            <a:off x="5868590" y="824966"/>
            <a:ext cx="67806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
        <p:nvSpPr>
          <p:cNvPr id="5" name="TextBox 5"/>
          <p:cNvSpPr txBox="1"/>
          <p:nvPr/>
        </p:nvSpPr>
        <p:spPr>
          <a:xfrm>
            <a:off x="1028700" y="3061335"/>
            <a:ext cx="16522244" cy="4142352"/>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A. True</a:t>
            </a:r>
          </a:p>
          <a:p>
            <a:pPr algn="l">
              <a:lnSpc>
                <a:spcPts val="5880"/>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956560"/>
            <a:ext cx="16522244" cy="4283417"/>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A. True</a:t>
            </a:r>
          </a:p>
          <a:p>
            <a:pPr algn="l">
              <a:lnSpc>
                <a:spcPts val="5880"/>
              </a:lnSpc>
              <a:spcBef>
                <a:spcPct val="0"/>
              </a:spcBef>
            </a:pPr>
            <a:endParaRPr lang="en-US" sz="5600" dirty="0">
              <a:solidFill>
                <a:srgbClr val="000000"/>
              </a:solidFill>
              <a:latin typeface="ABeeZee Bold"/>
              <a:ea typeface="ABeeZee Bold"/>
              <a:cs typeface="ABeeZee Bold"/>
              <a:sym typeface="ABeeZee Bold"/>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grpSp>
        <p:nvGrpSpPr>
          <p:cNvPr id="5" name="Group 5"/>
          <p:cNvGrpSpPr/>
          <p:nvPr/>
        </p:nvGrpSpPr>
        <p:grpSpPr>
          <a:xfrm>
            <a:off x="4827059" y="5113327"/>
            <a:ext cx="12898160" cy="4928740"/>
            <a:chOff x="0" y="0"/>
            <a:chExt cx="3397046" cy="1298104"/>
          </a:xfrm>
        </p:grpSpPr>
        <p:sp>
          <p:nvSpPr>
            <p:cNvPr id="6" name="Freeform 6"/>
            <p:cNvSpPr/>
            <p:nvPr/>
          </p:nvSpPr>
          <p:spPr>
            <a:xfrm>
              <a:off x="0" y="0"/>
              <a:ext cx="3397046" cy="1298104"/>
            </a:xfrm>
            <a:custGeom>
              <a:avLst/>
              <a:gdLst/>
              <a:ahLst/>
              <a:cxnLst/>
              <a:rect l="l" t="t" r="r" b="b"/>
              <a:pathLst>
                <a:path w="3397046" h="1298104">
                  <a:moveTo>
                    <a:pt x="0" y="0"/>
                  </a:moveTo>
                  <a:lnTo>
                    <a:pt x="3397046" y="0"/>
                  </a:lnTo>
                  <a:lnTo>
                    <a:pt x="3397046" y="1298104"/>
                  </a:lnTo>
                  <a:lnTo>
                    <a:pt x="0" y="1298104"/>
                  </a:lnTo>
                  <a:close/>
                </a:path>
              </a:pathLst>
            </a:custGeom>
            <a:solidFill>
              <a:srgbClr val="FFFFFF"/>
            </a:solidFill>
          </p:spPr>
          <p:txBody>
            <a:bodyPr/>
            <a:lstStyle/>
            <a:p>
              <a:endParaRPr lang="en-US"/>
            </a:p>
          </p:txBody>
        </p:sp>
        <p:sp>
          <p:nvSpPr>
            <p:cNvPr id="7" name="TextBox 7"/>
            <p:cNvSpPr txBox="1"/>
            <p:nvPr/>
          </p:nvSpPr>
          <p:spPr>
            <a:xfrm>
              <a:off x="0" y="19050"/>
              <a:ext cx="3397046" cy="127905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5182426" y="5238056"/>
            <a:ext cx="12783112" cy="4722575"/>
          </a:xfrm>
          <a:prstGeom prst="rect">
            <a:avLst/>
          </a:prstGeom>
        </p:spPr>
        <p:txBody>
          <a:bodyPr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•Epinephrine treats the life-threatening reaction ANAPHYLAXIS. Multiple doses may be required.</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•ANAPHYLAXIS is dangerous and requires immediate medical attention, even if symptoms are improving. </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 person experiencing anaphylaxis needs to be treated with epinephrine and call 9-1-1, not because epinephrine is dangerous (it is not) but because anaphylaxis is dangerous. </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dirty="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6719"/>
              </a:lnSpc>
              <a:spcBef>
                <a:spcPct val="0"/>
              </a:spcBef>
            </a:pPr>
            <a:r>
              <a:rPr lang="en-US" sz="4800" dirty="0">
                <a:solidFill>
                  <a:srgbClr val="000000"/>
                </a:solidFill>
                <a:latin typeface="ABeeZee"/>
                <a:ea typeface="ABeeZee"/>
                <a:cs typeface="ABeeZee"/>
                <a:sym typeface="ABeeZee"/>
              </a:rPr>
              <a:t>A. True</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7840"/>
              </a:lnSpc>
              <a:spcBef>
                <a:spcPct val="0"/>
              </a:spcBef>
            </a:pPr>
            <a:r>
              <a:rPr lang="en-US" sz="4800" dirty="0">
                <a:solidFill>
                  <a:srgbClr val="000000"/>
                </a:solidFill>
                <a:latin typeface="ABeeZee" panose="020B0604020202020204" charset="0"/>
                <a:ea typeface="ABeeZee Bold"/>
                <a:cs typeface="ABeeZee Bold"/>
                <a:sym typeface="ABeeZee Bold"/>
              </a:rPr>
              <a:t>B. False</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CB0FFA2-2EB4-D83D-0ABA-9A0D3E6B23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72CF2BA-04C7-595B-1F47-7F2EC3FC9CF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FEB383FA-683E-EB16-1F15-82B3B8691DAA}"/>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a:extLst>
              <a:ext uri="{FF2B5EF4-FFF2-40B4-BE49-F238E27FC236}">
                <a16:creationId xmlns:a16="http://schemas.microsoft.com/office/drawing/2014/main" id="{C3F04E92-1CA3-FBC6-6A6B-9EE74FD98781}"/>
              </a:ext>
            </a:extLst>
          </p:cNvPr>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6719"/>
              </a:lnSpc>
              <a:spcBef>
                <a:spcPct val="0"/>
              </a:spcBef>
            </a:pPr>
            <a:r>
              <a:rPr lang="en-US" sz="4800">
                <a:solidFill>
                  <a:srgbClr val="000000"/>
                </a:solidFill>
                <a:latin typeface="ABeeZee"/>
                <a:ea typeface="ABeeZee"/>
                <a:cs typeface="ABeeZee"/>
                <a:sym typeface="ABeeZee"/>
              </a:rPr>
              <a:t>A. True</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grpSp>
        <p:nvGrpSpPr>
          <p:cNvPr id="5" name="Group 5">
            <a:extLst>
              <a:ext uri="{FF2B5EF4-FFF2-40B4-BE49-F238E27FC236}">
                <a16:creationId xmlns:a16="http://schemas.microsoft.com/office/drawing/2014/main" id="{432DCBF5-BD7C-D7ED-C201-54A28C924D90}"/>
              </a:ext>
            </a:extLst>
          </p:cNvPr>
          <p:cNvGrpSpPr/>
          <p:nvPr/>
        </p:nvGrpSpPr>
        <p:grpSpPr>
          <a:xfrm>
            <a:off x="5264685" y="4686300"/>
            <a:ext cx="12137489" cy="5159070"/>
            <a:chOff x="0" y="0"/>
            <a:chExt cx="3196705" cy="1358768"/>
          </a:xfrm>
        </p:grpSpPr>
        <p:sp>
          <p:nvSpPr>
            <p:cNvPr id="6" name="Freeform 6">
              <a:extLst>
                <a:ext uri="{FF2B5EF4-FFF2-40B4-BE49-F238E27FC236}">
                  <a16:creationId xmlns:a16="http://schemas.microsoft.com/office/drawing/2014/main" id="{4D41AF0F-0D77-6BC2-D31C-88F39D3A377B}"/>
                </a:ext>
              </a:extLst>
            </p:cNvPr>
            <p:cNvSpPr/>
            <p:nvPr/>
          </p:nvSpPr>
          <p:spPr>
            <a:xfrm>
              <a:off x="0" y="0"/>
              <a:ext cx="3196705" cy="1358768"/>
            </a:xfrm>
            <a:custGeom>
              <a:avLst/>
              <a:gdLst/>
              <a:ahLst/>
              <a:cxnLst/>
              <a:rect l="l" t="t" r="r" b="b"/>
              <a:pathLst>
                <a:path w="3196705" h="1358768">
                  <a:moveTo>
                    <a:pt x="0" y="0"/>
                  </a:moveTo>
                  <a:lnTo>
                    <a:pt x="3196705" y="0"/>
                  </a:lnTo>
                  <a:lnTo>
                    <a:pt x="3196705" y="1358768"/>
                  </a:lnTo>
                  <a:lnTo>
                    <a:pt x="0" y="1358768"/>
                  </a:lnTo>
                  <a:close/>
                </a:path>
              </a:pathLst>
            </a:custGeom>
            <a:solidFill>
              <a:srgbClr val="FFFFFF"/>
            </a:solidFill>
          </p:spPr>
          <p:txBody>
            <a:bodyPr/>
            <a:lstStyle/>
            <a:p>
              <a:endParaRPr lang="en-US"/>
            </a:p>
          </p:txBody>
        </p:sp>
        <p:sp>
          <p:nvSpPr>
            <p:cNvPr id="7" name="TextBox 7">
              <a:extLst>
                <a:ext uri="{FF2B5EF4-FFF2-40B4-BE49-F238E27FC236}">
                  <a16:creationId xmlns:a16="http://schemas.microsoft.com/office/drawing/2014/main" id="{DF72BEA8-3AA3-4096-BD70-AF226D37AC96}"/>
                </a:ext>
              </a:extLst>
            </p:cNvPr>
            <p:cNvSpPr txBox="1"/>
            <p:nvPr/>
          </p:nvSpPr>
          <p:spPr>
            <a:xfrm>
              <a:off x="0" y="19050"/>
              <a:ext cx="3196705" cy="1339718"/>
            </a:xfrm>
            <a:prstGeom prst="rect">
              <a:avLst/>
            </a:prstGeom>
          </p:spPr>
          <p:txBody>
            <a:bodyPr lIns="50800" tIns="50800" rIns="50800" bIns="50800" rtlCol="0" anchor="ctr"/>
            <a:lstStyle/>
            <a:p>
              <a:pPr algn="ctr">
                <a:lnSpc>
                  <a:spcPts val="2289"/>
                </a:lnSpc>
              </a:pPr>
              <a:endParaRPr/>
            </a:p>
          </p:txBody>
        </p:sp>
      </p:grpSp>
      <p:sp>
        <p:nvSpPr>
          <p:cNvPr id="9" name="TextBox 9">
            <a:extLst>
              <a:ext uri="{FF2B5EF4-FFF2-40B4-BE49-F238E27FC236}">
                <a16:creationId xmlns:a16="http://schemas.microsoft.com/office/drawing/2014/main" id="{96C9D158-B52C-779D-4417-AC9F138D5DB3}"/>
              </a:ext>
            </a:extLst>
          </p:cNvPr>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
        <p:nvSpPr>
          <p:cNvPr id="11" name="TextBox 10">
            <a:extLst>
              <a:ext uri="{FF2B5EF4-FFF2-40B4-BE49-F238E27FC236}">
                <a16:creationId xmlns:a16="http://schemas.microsoft.com/office/drawing/2014/main" id="{D7D6D6B7-CC5B-604E-DD9B-4118A6D95290}"/>
              </a:ext>
            </a:extLst>
          </p:cNvPr>
          <p:cNvSpPr txBox="1"/>
          <p:nvPr/>
        </p:nvSpPr>
        <p:spPr>
          <a:xfrm>
            <a:off x="5350987" y="5048098"/>
            <a:ext cx="11964884" cy="3970318"/>
          </a:xfrm>
          <a:prstGeom prst="rect">
            <a:avLst/>
          </a:prstGeom>
          <a:noFill/>
        </p:spPr>
        <p:txBody>
          <a:bodyPr wrap="square">
            <a:spAutoFit/>
          </a:bodyPr>
          <a:lstStyle/>
          <a:p>
            <a:pPr marL="285750" indent="-285750">
              <a:buFont typeface="Arial" panose="020B0604020202020204" pitchFamily="34" charset="0"/>
              <a:buChar char="•"/>
            </a:pPr>
            <a:r>
              <a:rPr lang="en-US" sz="2800" dirty="0">
                <a:solidFill>
                  <a:srgbClr val="4B8A98"/>
                </a:solidFill>
                <a:latin typeface="ABeeZee Bold" panose="020B0604020202020204" charset="0"/>
              </a:rPr>
              <a:t>In 24% of at-school episodes of anaphylaxis, the individual is not known to have a life-threatening allergy.</a:t>
            </a:r>
          </a:p>
          <a:p>
            <a:pPr marL="285750" indent="-285750">
              <a:buFont typeface="Arial" panose="020B0604020202020204" pitchFamily="34" charset="0"/>
              <a:buChar char="•"/>
            </a:pPr>
            <a:endParaRPr lang="en-US" sz="2800" dirty="0">
              <a:solidFill>
                <a:srgbClr val="4B8A98"/>
              </a:solidFill>
              <a:latin typeface="ABeeZee Bold" panose="020B0604020202020204" charset="0"/>
            </a:endParaRPr>
          </a:p>
          <a:p>
            <a:pPr marL="285750" indent="-285750">
              <a:buFont typeface="Arial" panose="020B0604020202020204" pitchFamily="34" charset="0"/>
              <a:buChar char="•"/>
            </a:pPr>
            <a:r>
              <a:rPr lang="en-US" sz="2800" dirty="0">
                <a:solidFill>
                  <a:srgbClr val="4B8A98"/>
                </a:solidFill>
                <a:latin typeface="ABeeZee Bold" panose="020B0604020202020204" charset="0"/>
              </a:rPr>
              <a:t>Only about half of the customers who had a reaction (53.9 percent) informed restaurant staff beforehand about the allergy.</a:t>
            </a:r>
          </a:p>
          <a:p>
            <a:pPr marL="285750" indent="-285750">
              <a:buFont typeface="Arial" panose="020B0604020202020204" pitchFamily="34" charset="0"/>
              <a:buChar char="•"/>
            </a:pPr>
            <a:endParaRPr lang="en-US" sz="2800" dirty="0">
              <a:solidFill>
                <a:srgbClr val="4B8A98"/>
              </a:solidFill>
              <a:latin typeface="ABeeZee Bold" panose="020B0604020202020204" charset="0"/>
            </a:endParaRPr>
          </a:p>
          <a:p>
            <a:pPr marL="285750" indent="-285750">
              <a:buFont typeface="Arial" panose="020B0604020202020204" pitchFamily="34" charset="0"/>
              <a:buChar char="•"/>
            </a:pPr>
            <a:r>
              <a:rPr lang="en-US" sz="2800" dirty="0">
                <a:solidFill>
                  <a:srgbClr val="4B8A98"/>
                </a:solidFill>
                <a:latin typeface="ABeeZee Bold" panose="020B0604020202020204" charset="0"/>
              </a:rPr>
              <a:t>Many individuals do not readily share their food allergy status.</a:t>
            </a:r>
          </a:p>
          <a:p>
            <a:pPr marL="285750" indent="-285750">
              <a:buFont typeface="Arial" panose="020B0604020202020204" pitchFamily="34" charset="0"/>
              <a:buChar char="•"/>
            </a:pPr>
            <a:endParaRPr lang="en-US" sz="2800" dirty="0">
              <a:solidFill>
                <a:srgbClr val="4B8A98"/>
              </a:solidFill>
              <a:latin typeface="ABeeZee Bold" panose="020B0604020202020204" charset="0"/>
            </a:endParaRPr>
          </a:p>
          <a:p>
            <a:pPr marL="285750" indent="-285750">
              <a:buFont typeface="Arial" panose="020B0604020202020204" pitchFamily="34" charset="0"/>
              <a:buChar char="•"/>
            </a:pPr>
            <a:r>
              <a:rPr lang="en-US" sz="2800" dirty="0">
                <a:solidFill>
                  <a:srgbClr val="4B8A98"/>
                </a:solidFill>
                <a:latin typeface="ABeeZee Bold" panose="020B0604020202020204" charset="0"/>
              </a:rPr>
              <a:t>Epinephrine is </a:t>
            </a:r>
            <a:r>
              <a:rPr lang="en-US" sz="2800">
                <a:solidFill>
                  <a:srgbClr val="4B8A98"/>
                </a:solidFill>
                <a:latin typeface="ABeeZee Bold" panose="020B0604020202020204" charset="0"/>
              </a:rPr>
              <a:t>very safe!</a:t>
            </a:r>
            <a:endParaRPr lang="en-US" sz="2800" dirty="0">
              <a:solidFill>
                <a:srgbClr val="4B8A98"/>
              </a:solidFill>
              <a:latin typeface="ABeeZee Bold" panose="020B0604020202020204" charset="0"/>
            </a:endParaRPr>
          </a:p>
        </p:txBody>
      </p:sp>
    </p:spTree>
    <p:extLst>
      <p:ext uri="{BB962C8B-B14F-4D97-AF65-F5344CB8AC3E}">
        <p14:creationId xmlns:p14="http://schemas.microsoft.com/office/powerpoint/2010/main" val="3595174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6964" y="824966"/>
            <a:ext cx="543643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Prepared</a:t>
            </a:r>
          </a:p>
        </p:txBody>
      </p:sp>
      <p:sp>
        <p:nvSpPr>
          <p:cNvPr id="5" name="TextBox 5"/>
          <p:cNvSpPr txBox="1"/>
          <p:nvPr/>
        </p:nvSpPr>
        <p:spPr>
          <a:xfrm>
            <a:off x="1229244" y="2324100"/>
            <a:ext cx="6632632" cy="7015703"/>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Discuss risks for exposure</a:t>
            </a:r>
          </a:p>
          <a:p>
            <a:pPr marL="1028700" lvl="1" indent="-571500">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Discuss risks for exposure</a:t>
            </a:r>
          </a:p>
          <a:p>
            <a:pPr marL="1028700" lvl="1" indent="-571500">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Cross-contact</a:t>
            </a:r>
          </a:p>
          <a:p>
            <a:pPr marL="1028700" lvl="1" indent="-571500">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Dating</a:t>
            </a:r>
          </a:p>
          <a:p>
            <a:pPr marL="1028700" lvl="1" indent="-571500">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Dining out/if serving food ask about food allergies</a:t>
            </a:r>
          </a:p>
          <a:p>
            <a:pPr marL="1028700" lvl="1" indent="-571500">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Reading /understanding food labels</a:t>
            </a:r>
          </a:p>
          <a:p>
            <a:pPr marL="1028700" lvl="1" indent="-571500">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Baked goods from home, know ingredients</a:t>
            </a:r>
          </a:p>
          <a:p>
            <a:pPr marL="1028700" lvl="1" indent="-571500">
              <a:lnSpc>
                <a:spcPts val="5040"/>
              </a:lnSpc>
              <a:buFont typeface="Arial" panose="020B0604020202020204" pitchFamily="34" charset="0"/>
              <a:buChar char="•"/>
            </a:pPr>
            <a:endParaRPr lang="en-US" sz="3600" dirty="0">
              <a:solidFill>
                <a:srgbClr val="000000"/>
              </a:solidFill>
              <a:latin typeface="ABeeZee"/>
              <a:ea typeface="ABeeZee"/>
              <a:cs typeface="ABeeZee"/>
              <a:sym typeface="ABeeZee"/>
            </a:endParaRPr>
          </a:p>
        </p:txBody>
      </p:sp>
      <p:sp>
        <p:nvSpPr>
          <p:cNvPr id="6" name="TextBox 6"/>
          <p:cNvSpPr txBox="1"/>
          <p:nvPr/>
        </p:nvSpPr>
        <p:spPr>
          <a:xfrm>
            <a:off x="9149862" y="2324100"/>
            <a:ext cx="8614138" cy="5868273"/>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Ask and tell about prior reactions</a:t>
            </a:r>
          </a:p>
          <a:p>
            <a:pPr algn="l">
              <a:lnSpc>
                <a:spcPts val="5040"/>
              </a:lnSpc>
            </a:pPr>
            <a:endParaRPr lang="en-US" sz="3600" dirty="0">
              <a:solidFill>
                <a:srgbClr val="000000"/>
              </a:solidFill>
              <a:latin typeface="ABeeZee"/>
              <a:ea typeface="ABeeZee"/>
              <a:cs typeface="ABeeZee"/>
              <a:sym typeface="ABeeZee"/>
            </a:endParaRPr>
          </a:p>
          <a:p>
            <a:pPr marL="571500" indent="-571500" algn="l">
              <a:lnSpc>
                <a:spcPts val="5040"/>
              </a:lnSpc>
              <a:buFont typeface="Arial" panose="020B0604020202020204" pitchFamily="34" charset="0"/>
              <a:buChar char="•"/>
            </a:pPr>
            <a:r>
              <a:rPr lang="en-US" sz="3600" dirty="0">
                <a:solidFill>
                  <a:srgbClr val="000000"/>
                </a:solidFill>
                <a:latin typeface="ABeeZee"/>
                <a:ea typeface="ABeeZee"/>
                <a:cs typeface="ABeeZee"/>
                <a:sym typeface="ABeeZee"/>
              </a:rPr>
              <a:t>Know who in your circle of friends or co-workers are at risk for food allergy emergencies</a:t>
            </a:r>
          </a:p>
          <a:p>
            <a:pPr algn="l">
              <a:lnSpc>
                <a:spcPts val="2800"/>
              </a:lnSpc>
              <a:spcBef>
                <a:spcPct val="0"/>
              </a:spcBef>
            </a:pPr>
            <a:endParaRPr lang="en-US" sz="3600" dirty="0">
              <a:solidFill>
                <a:srgbClr val="000000"/>
              </a:solidFill>
              <a:latin typeface="ABeeZee"/>
              <a:ea typeface="ABeeZee"/>
              <a:cs typeface="ABeeZee"/>
              <a:sym typeface="ABeeZee"/>
            </a:endParaRPr>
          </a:p>
          <a:p>
            <a:pPr marL="571500" indent="-571500">
              <a:lnSpc>
                <a:spcPts val="5040"/>
              </a:lnSpc>
              <a:spcBef>
                <a:spcPct val="0"/>
              </a:spcBef>
              <a:buFont typeface="Arial" panose="020B0604020202020204" pitchFamily="34" charset="0"/>
              <a:buChar char="•"/>
            </a:pPr>
            <a:r>
              <a:rPr lang="en-US" sz="3600" dirty="0">
                <a:solidFill>
                  <a:srgbClr val="000000"/>
                </a:solidFill>
                <a:latin typeface="ABeeZee"/>
                <a:ea typeface="ABeeZee"/>
                <a:cs typeface="ABeeZee"/>
                <a:sym typeface="ABeeZee"/>
              </a:rPr>
              <a:t>Emergency action plan </a:t>
            </a:r>
          </a:p>
          <a:p>
            <a:pPr marL="1874520" lvl="3" indent="-571500">
              <a:buFont typeface="Arial" panose="020B0604020202020204" pitchFamily="34" charset="0"/>
              <a:buChar char="•"/>
            </a:pPr>
            <a:r>
              <a:rPr lang="en-US" sz="3600" dirty="0">
                <a:solidFill>
                  <a:srgbClr val="000000"/>
                </a:solidFill>
                <a:latin typeface="ABeeZee"/>
                <a:ea typeface="ABeeZee"/>
                <a:cs typeface="ABeeZee"/>
                <a:sym typeface="ABeeZee"/>
              </a:rPr>
              <a:t>Epi </a:t>
            </a:r>
          </a:p>
          <a:p>
            <a:pPr marL="1874520" lvl="3" indent="-571500">
              <a:buFont typeface="Arial" panose="020B0604020202020204" pitchFamily="34" charset="0"/>
              <a:buChar char="•"/>
            </a:pPr>
            <a:r>
              <a:rPr lang="en-US" sz="3600" dirty="0">
                <a:solidFill>
                  <a:srgbClr val="000000"/>
                </a:solidFill>
                <a:latin typeface="ABeeZee"/>
                <a:ea typeface="ABeeZee"/>
                <a:cs typeface="ABeeZee"/>
                <a:sym typeface="ABeeZee"/>
              </a:rPr>
              <a:t>911</a:t>
            </a:r>
          </a:p>
          <a:p>
            <a:pPr marL="1874520" lvl="3" indent="-571500">
              <a:buFont typeface="Arial" panose="020B0604020202020204" pitchFamily="34" charset="0"/>
              <a:buChar char="•"/>
            </a:pPr>
            <a:r>
              <a:rPr lang="en-US" sz="3600" dirty="0">
                <a:solidFill>
                  <a:srgbClr val="000000"/>
                </a:solidFill>
                <a:latin typeface="ABeeZee"/>
                <a:ea typeface="ABeeZee"/>
                <a:cs typeface="ABeeZee"/>
                <a:sym typeface="ABeeZee"/>
              </a:rPr>
              <a:t>Supportive care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5773511" y="463168"/>
            <a:ext cx="695188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Prepared!</a:t>
            </a:r>
          </a:p>
        </p:txBody>
      </p:sp>
      <p:sp>
        <p:nvSpPr>
          <p:cNvPr id="8" name="TextBox 7">
            <a:extLst>
              <a:ext uri="{FF2B5EF4-FFF2-40B4-BE49-F238E27FC236}">
                <a16:creationId xmlns:a16="http://schemas.microsoft.com/office/drawing/2014/main" id="{59F05DA9-F721-E897-CAAC-1C80269C2576}"/>
              </a:ext>
            </a:extLst>
          </p:cNvPr>
          <p:cNvSpPr txBox="1"/>
          <p:nvPr/>
        </p:nvSpPr>
        <p:spPr>
          <a:xfrm>
            <a:off x="1265948" y="3009900"/>
            <a:ext cx="15756103" cy="6247864"/>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Know who in your place of work or organization is at risk for medical emergencies like anaphylaxis.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Educate others to recognize and respond to food allergy emergencies.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Know your organization’s policies.</a:t>
            </a:r>
          </a:p>
          <a:p>
            <a:pPr marL="914400" lvl="1" indent="-457200">
              <a:buFont typeface="Arial" panose="020B0604020202020204" pitchFamily="34" charset="0"/>
              <a:buChar char="•"/>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Food policies</a:t>
            </a:r>
          </a:p>
          <a:p>
            <a:pPr marL="914400" lvl="1" indent="-457200">
              <a:buFont typeface="Arial" panose="020B0604020202020204" pitchFamily="34" charset="0"/>
              <a:buChar char="•"/>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Cleaning protocols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D85C7748-3001-38E1-3A6A-95CE2AFF7D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7CFA9C-818A-9E19-97E1-A029DE9E431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3A9940DB-63A5-3541-F048-B0FD8CF5AB9B}"/>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557B9EF6-BB52-80B9-7155-A313FD8C22B8}"/>
              </a:ext>
            </a:extLst>
          </p:cNvPr>
          <p:cNvSpPr txBox="1"/>
          <p:nvPr/>
        </p:nvSpPr>
        <p:spPr>
          <a:xfrm>
            <a:off x="4144055" y="382100"/>
            <a:ext cx="9999889" cy="1217000"/>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Allergy Emergency Kit</a:t>
            </a:r>
          </a:p>
        </p:txBody>
      </p:sp>
      <p:pic>
        <p:nvPicPr>
          <p:cNvPr id="5" name="Picture 4" descr="A yellow first aid kit with a cross&#10;&#10;AI-generated content may be incorrect.">
            <a:extLst>
              <a:ext uri="{FF2B5EF4-FFF2-40B4-BE49-F238E27FC236}">
                <a16:creationId xmlns:a16="http://schemas.microsoft.com/office/drawing/2014/main" id="{4560E6AC-F4A1-24A6-9197-A9D69E847D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253" y="2247900"/>
            <a:ext cx="6230423" cy="7353300"/>
          </a:xfrm>
          <a:prstGeom prst="rect">
            <a:avLst/>
          </a:prstGeom>
        </p:spPr>
      </p:pic>
      <p:pic>
        <p:nvPicPr>
          <p:cNvPr id="9" name="Picture 8" descr="A box with a few small containers&#10;&#10;AI-generated content may be incorrect.">
            <a:extLst>
              <a:ext uri="{FF2B5EF4-FFF2-40B4-BE49-F238E27FC236}">
                <a16:creationId xmlns:a16="http://schemas.microsoft.com/office/drawing/2014/main" id="{D6F503C4-A44C-A92E-478C-932249A5AD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2800" y="2552700"/>
            <a:ext cx="10758947" cy="6743700"/>
          </a:xfrm>
          <a:prstGeom prst="rect">
            <a:avLst/>
          </a:prstGeom>
        </p:spPr>
      </p:pic>
    </p:spTree>
    <p:extLst>
      <p:ext uri="{BB962C8B-B14F-4D97-AF65-F5344CB8AC3E}">
        <p14:creationId xmlns:p14="http://schemas.microsoft.com/office/powerpoint/2010/main" val="260624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092978" y="463168"/>
            <a:ext cx="456562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Code Ana</a:t>
            </a:r>
          </a:p>
        </p:txBody>
      </p:sp>
      <p:sp>
        <p:nvSpPr>
          <p:cNvPr id="5" name="TextBox 5"/>
          <p:cNvSpPr txBox="1"/>
          <p:nvPr/>
        </p:nvSpPr>
        <p:spPr>
          <a:xfrm>
            <a:off x="1423370" y="2265299"/>
            <a:ext cx="15441259" cy="5470017"/>
          </a:xfrm>
          <a:prstGeom prst="rect">
            <a:avLst/>
          </a:prstGeom>
        </p:spPr>
        <p:txBody>
          <a:bodyPr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•This training was developed in collaboration with Code Ana.</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is a non-profit program designed by board-certified, allergist Dr. Alice Hoyt.</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equips schools to be prepared for medical emergencies like anaphylaxis through evidence-based medical information and innovative, school-tailored medical response planning.</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developed our allergist driven train the trainer program for our medical professionals.</a:t>
            </a:r>
          </a:p>
        </p:txBody>
      </p:sp>
      <p:sp>
        <p:nvSpPr>
          <p:cNvPr id="6" name="TextBox 6"/>
          <p:cNvSpPr txBox="1"/>
          <p:nvPr/>
        </p:nvSpPr>
        <p:spPr>
          <a:xfrm>
            <a:off x="1350797" y="8115300"/>
            <a:ext cx="15641803" cy="1768729"/>
          </a:xfrm>
          <a:prstGeom prst="rect">
            <a:avLst/>
          </a:prstGeom>
        </p:spPr>
        <p:txBody>
          <a:bodyPr lIns="0" tIns="0" rIns="0" bIns="0" rtlCol="0" anchor="t">
            <a:spAutoFit/>
          </a:bodyPr>
          <a:lstStyle/>
          <a:p>
            <a:pPr algn="l">
              <a:lnSpc>
                <a:spcPts val="3488"/>
              </a:lnSpc>
              <a:spcBef>
                <a:spcPct val="0"/>
              </a:spcBef>
            </a:pPr>
            <a:r>
              <a:rPr lang="en-US" sz="3200" dirty="0">
                <a:solidFill>
                  <a:srgbClr val="4B8A98"/>
                </a:solidFill>
                <a:latin typeface="ABeeZee Bold"/>
                <a:ea typeface="ABeeZee Bold"/>
                <a:cs typeface="ABeeZee Bold"/>
                <a:sym typeface="ABeeZee Bold"/>
              </a:rPr>
              <a:t>DISCLAIMER: The information provided here is for educational purposes only and is not intended to replace the medical advice of a doctor or healthcare provider. If you think you are observing a medical emergency such as but not limited to a food allergic reaction, call 911 immediately.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1610C5C-5BF1-79EB-CBF0-159AA1152D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3A5802-2F84-682A-722A-FF808A7F4FD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A9D662CF-832C-EF5A-B281-7757CC1CD5CB}"/>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8D9CE73A-9A10-1B0F-4CD8-1EB87571412C}"/>
              </a:ext>
            </a:extLst>
          </p:cNvPr>
          <p:cNvSpPr txBox="1"/>
          <p:nvPr/>
        </p:nvSpPr>
        <p:spPr>
          <a:xfrm>
            <a:off x="5773511" y="463168"/>
            <a:ext cx="7790089" cy="1217000"/>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Not To Be Defined</a:t>
            </a:r>
          </a:p>
        </p:txBody>
      </p:sp>
      <p:pic>
        <p:nvPicPr>
          <p:cNvPr id="4" name="Picture 3">
            <a:extLst>
              <a:ext uri="{FF2B5EF4-FFF2-40B4-BE49-F238E27FC236}">
                <a16:creationId xmlns:a16="http://schemas.microsoft.com/office/drawing/2014/main" id="{74DBE3CB-7591-9EB8-72ED-3ADE9315E78D}"/>
              </a:ext>
            </a:extLst>
          </p:cNvPr>
          <p:cNvPicPr>
            <a:picLocks noChangeAspect="1"/>
          </p:cNvPicPr>
          <p:nvPr/>
        </p:nvPicPr>
        <p:blipFill>
          <a:blip r:embed="rId4"/>
          <a:stretch>
            <a:fillRect/>
          </a:stretch>
        </p:blipFill>
        <p:spPr>
          <a:xfrm>
            <a:off x="1756815" y="5195892"/>
            <a:ext cx="3170195" cy="4194412"/>
          </a:xfrm>
          <a:prstGeom prst="rect">
            <a:avLst/>
          </a:prstGeom>
        </p:spPr>
      </p:pic>
      <p:pic>
        <p:nvPicPr>
          <p:cNvPr id="5" name="Picture 4">
            <a:extLst>
              <a:ext uri="{FF2B5EF4-FFF2-40B4-BE49-F238E27FC236}">
                <a16:creationId xmlns:a16="http://schemas.microsoft.com/office/drawing/2014/main" id="{4867BC28-3C4F-28B6-7910-594A9517465D}"/>
              </a:ext>
            </a:extLst>
          </p:cNvPr>
          <p:cNvPicPr>
            <a:picLocks noChangeAspect="1"/>
          </p:cNvPicPr>
          <p:nvPr/>
        </p:nvPicPr>
        <p:blipFill>
          <a:blip r:embed="rId5"/>
          <a:stretch>
            <a:fillRect/>
          </a:stretch>
        </p:blipFill>
        <p:spPr>
          <a:xfrm>
            <a:off x="3780421" y="2143195"/>
            <a:ext cx="5163760" cy="2901948"/>
          </a:xfrm>
          <a:prstGeom prst="rect">
            <a:avLst/>
          </a:prstGeom>
        </p:spPr>
      </p:pic>
      <p:pic>
        <p:nvPicPr>
          <p:cNvPr id="7" name="Picture 6">
            <a:extLst>
              <a:ext uri="{FF2B5EF4-FFF2-40B4-BE49-F238E27FC236}">
                <a16:creationId xmlns:a16="http://schemas.microsoft.com/office/drawing/2014/main" id="{6C7F1672-F724-E2D3-ACF8-F14EC04767C6}"/>
              </a:ext>
            </a:extLst>
          </p:cNvPr>
          <p:cNvPicPr>
            <a:picLocks noChangeAspect="1"/>
          </p:cNvPicPr>
          <p:nvPr/>
        </p:nvPicPr>
        <p:blipFill>
          <a:blip r:embed="rId6"/>
          <a:stretch>
            <a:fillRect/>
          </a:stretch>
        </p:blipFill>
        <p:spPr>
          <a:xfrm>
            <a:off x="13360989" y="5220086"/>
            <a:ext cx="2938527" cy="4194412"/>
          </a:xfrm>
          <a:prstGeom prst="rect">
            <a:avLst/>
          </a:prstGeom>
        </p:spPr>
      </p:pic>
      <p:pic>
        <p:nvPicPr>
          <p:cNvPr id="9" name="Picture 8">
            <a:extLst>
              <a:ext uri="{FF2B5EF4-FFF2-40B4-BE49-F238E27FC236}">
                <a16:creationId xmlns:a16="http://schemas.microsoft.com/office/drawing/2014/main" id="{DF63ADA8-BC56-00F3-1DA6-F06B12050229}"/>
              </a:ext>
            </a:extLst>
          </p:cNvPr>
          <p:cNvPicPr>
            <a:picLocks noChangeAspect="1"/>
          </p:cNvPicPr>
          <p:nvPr/>
        </p:nvPicPr>
        <p:blipFill>
          <a:blip r:embed="rId7"/>
          <a:stretch>
            <a:fillRect/>
          </a:stretch>
        </p:blipFill>
        <p:spPr>
          <a:xfrm>
            <a:off x="9343821" y="2214372"/>
            <a:ext cx="4806470" cy="2836214"/>
          </a:xfrm>
          <a:prstGeom prst="rect">
            <a:avLst/>
          </a:prstGeom>
        </p:spPr>
      </p:pic>
      <p:pic>
        <p:nvPicPr>
          <p:cNvPr id="10" name="Picture 9">
            <a:extLst>
              <a:ext uri="{FF2B5EF4-FFF2-40B4-BE49-F238E27FC236}">
                <a16:creationId xmlns:a16="http://schemas.microsoft.com/office/drawing/2014/main" id="{578BE0B1-8004-93E0-15E7-3B2B1B1286F3}"/>
              </a:ext>
            </a:extLst>
          </p:cNvPr>
          <p:cNvPicPr>
            <a:picLocks noChangeAspect="1"/>
          </p:cNvPicPr>
          <p:nvPr/>
        </p:nvPicPr>
        <p:blipFill>
          <a:blip r:embed="rId8"/>
          <a:stretch>
            <a:fillRect/>
          </a:stretch>
        </p:blipFill>
        <p:spPr>
          <a:xfrm>
            <a:off x="7812794" y="5195892"/>
            <a:ext cx="2662411" cy="4194412"/>
          </a:xfrm>
          <a:prstGeom prst="rect">
            <a:avLst/>
          </a:prstGeom>
        </p:spPr>
      </p:pic>
      <p:sp>
        <p:nvSpPr>
          <p:cNvPr id="14" name="TextBox 13">
            <a:extLst>
              <a:ext uri="{FF2B5EF4-FFF2-40B4-BE49-F238E27FC236}">
                <a16:creationId xmlns:a16="http://schemas.microsoft.com/office/drawing/2014/main" id="{F25D1E0C-51F5-BC34-A7D9-10FF591E1764}"/>
              </a:ext>
            </a:extLst>
          </p:cNvPr>
          <p:cNvSpPr txBox="1"/>
          <p:nvPr/>
        </p:nvSpPr>
        <p:spPr>
          <a:xfrm>
            <a:off x="2372304" y="9500530"/>
            <a:ext cx="1939215" cy="646331"/>
          </a:xfrm>
          <a:prstGeom prst="rect">
            <a:avLst/>
          </a:prstGeom>
          <a:noFill/>
        </p:spPr>
        <p:txBody>
          <a:bodyPr wrap="square">
            <a:spAutoFit/>
          </a:bodyPr>
          <a:lstStyle/>
          <a:p>
            <a:pPr algn="ctr"/>
            <a:r>
              <a:rPr lang="en-US" dirty="0">
                <a:latin typeface="ABeeZee Bold" panose="020B0604020202020204" charset="0"/>
              </a:rPr>
              <a:t>Malia Obama</a:t>
            </a:r>
          </a:p>
          <a:p>
            <a:pPr algn="ctr"/>
            <a:r>
              <a:rPr lang="en-US" dirty="0">
                <a:latin typeface="ABeeZee Bold" panose="020B0604020202020204" charset="0"/>
              </a:rPr>
              <a:t>Peanut Allergy</a:t>
            </a:r>
          </a:p>
        </p:txBody>
      </p:sp>
      <p:sp>
        <p:nvSpPr>
          <p:cNvPr id="16" name="TextBox 15">
            <a:extLst>
              <a:ext uri="{FF2B5EF4-FFF2-40B4-BE49-F238E27FC236}">
                <a16:creationId xmlns:a16="http://schemas.microsoft.com/office/drawing/2014/main" id="{AF689005-2CA0-77B4-63FD-375535473DFB}"/>
              </a:ext>
            </a:extLst>
          </p:cNvPr>
          <p:cNvSpPr txBox="1"/>
          <p:nvPr/>
        </p:nvSpPr>
        <p:spPr>
          <a:xfrm>
            <a:off x="8038701" y="9500529"/>
            <a:ext cx="2210595" cy="646331"/>
          </a:xfrm>
          <a:prstGeom prst="rect">
            <a:avLst/>
          </a:prstGeom>
          <a:noFill/>
        </p:spPr>
        <p:txBody>
          <a:bodyPr wrap="square">
            <a:spAutoFit/>
          </a:bodyPr>
          <a:lstStyle/>
          <a:p>
            <a:pPr algn="ctr"/>
            <a:r>
              <a:rPr lang="en-US" dirty="0">
                <a:latin typeface="ABeeZee Bold" panose="020B0604020202020204" charset="0"/>
              </a:rPr>
              <a:t>Mike Tirico</a:t>
            </a:r>
          </a:p>
          <a:p>
            <a:pPr algn="ctr"/>
            <a:r>
              <a:rPr lang="en-US" dirty="0">
                <a:latin typeface="ABeeZee Bold" panose="020B0604020202020204" charset="0"/>
              </a:rPr>
              <a:t>Nut Allergy</a:t>
            </a:r>
          </a:p>
        </p:txBody>
      </p:sp>
      <p:sp>
        <p:nvSpPr>
          <p:cNvPr id="18" name="TextBox 17">
            <a:extLst>
              <a:ext uri="{FF2B5EF4-FFF2-40B4-BE49-F238E27FC236}">
                <a16:creationId xmlns:a16="http://schemas.microsoft.com/office/drawing/2014/main" id="{EBB0B8F5-8EEB-C19B-0501-F1E8F937B6A7}"/>
              </a:ext>
            </a:extLst>
          </p:cNvPr>
          <p:cNvSpPr txBox="1"/>
          <p:nvPr/>
        </p:nvSpPr>
        <p:spPr>
          <a:xfrm>
            <a:off x="10734800" y="5143499"/>
            <a:ext cx="2024512" cy="646331"/>
          </a:xfrm>
          <a:prstGeom prst="rect">
            <a:avLst/>
          </a:prstGeom>
          <a:noFill/>
        </p:spPr>
        <p:txBody>
          <a:bodyPr wrap="square">
            <a:spAutoFit/>
          </a:bodyPr>
          <a:lstStyle/>
          <a:p>
            <a:pPr algn="ctr"/>
            <a:r>
              <a:rPr lang="en-US" dirty="0">
                <a:latin typeface="ABeeZee Bold" panose="020B0604020202020204" charset="0"/>
              </a:rPr>
              <a:t>Tommy Edman</a:t>
            </a:r>
          </a:p>
          <a:p>
            <a:pPr algn="ctr"/>
            <a:r>
              <a:rPr lang="en-US" dirty="0">
                <a:latin typeface="ABeeZee Bold" panose="020B0604020202020204" charset="0"/>
              </a:rPr>
              <a:t>Peanut Allergy</a:t>
            </a:r>
          </a:p>
        </p:txBody>
      </p:sp>
      <p:sp>
        <p:nvSpPr>
          <p:cNvPr id="20" name="TextBox 19">
            <a:extLst>
              <a:ext uri="{FF2B5EF4-FFF2-40B4-BE49-F238E27FC236}">
                <a16:creationId xmlns:a16="http://schemas.microsoft.com/office/drawing/2014/main" id="{2E3D1027-C5C4-D99C-65E7-B3C451A0A0A6}"/>
              </a:ext>
            </a:extLst>
          </p:cNvPr>
          <p:cNvSpPr txBox="1"/>
          <p:nvPr/>
        </p:nvSpPr>
        <p:spPr>
          <a:xfrm>
            <a:off x="5350045" y="5143500"/>
            <a:ext cx="2024512" cy="646331"/>
          </a:xfrm>
          <a:prstGeom prst="rect">
            <a:avLst/>
          </a:prstGeom>
          <a:noFill/>
        </p:spPr>
        <p:txBody>
          <a:bodyPr wrap="square">
            <a:spAutoFit/>
          </a:bodyPr>
          <a:lstStyle/>
          <a:p>
            <a:r>
              <a:rPr lang="en-US" dirty="0">
                <a:latin typeface="ABeeZee Bold" panose="020B0604020202020204" charset="0"/>
              </a:rPr>
              <a:t>Serena Williams </a:t>
            </a:r>
          </a:p>
          <a:p>
            <a:r>
              <a:rPr lang="en-US" dirty="0">
                <a:latin typeface="ABeeZee Bold" panose="020B0604020202020204" charset="0"/>
              </a:rPr>
              <a:t>Peanut Allergy</a:t>
            </a:r>
          </a:p>
        </p:txBody>
      </p:sp>
      <p:sp>
        <p:nvSpPr>
          <p:cNvPr id="22" name="TextBox 21">
            <a:extLst>
              <a:ext uri="{FF2B5EF4-FFF2-40B4-BE49-F238E27FC236}">
                <a16:creationId xmlns:a16="http://schemas.microsoft.com/office/drawing/2014/main" id="{8D710676-63E9-0BEC-7CE4-665F09652EC5}"/>
              </a:ext>
            </a:extLst>
          </p:cNvPr>
          <p:cNvSpPr txBox="1"/>
          <p:nvPr/>
        </p:nvSpPr>
        <p:spPr>
          <a:xfrm>
            <a:off x="13724954" y="9500528"/>
            <a:ext cx="2210595" cy="646331"/>
          </a:xfrm>
          <a:prstGeom prst="rect">
            <a:avLst/>
          </a:prstGeom>
          <a:noFill/>
        </p:spPr>
        <p:txBody>
          <a:bodyPr wrap="square">
            <a:spAutoFit/>
          </a:bodyPr>
          <a:lstStyle/>
          <a:p>
            <a:pPr marL="0" marR="0" lvl="0" indent="0" algn="ctr" defTabSz="914400" rtl="0" eaLnBrk="1" fontAlgn="auto" latinLnBrk="0" hangingPunct="1">
              <a:spcBef>
                <a:spcPts val="0"/>
              </a:spcBef>
              <a:spcAft>
                <a:spcPts val="0"/>
              </a:spcAft>
              <a:buClr>
                <a:srgbClr val="000000"/>
              </a:buClr>
              <a:buSzPts val="1100"/>
              <a:buFont typeface="Arial"/>
              <a:buNone/>
              <a:tabLst/>
              <a:defRPr/>
            </a:pPr>
            <a:r>
              <a:rPr kumimoji="0" lang="en-US" sz="1800" i="0" u="none" strike="noStrike" kern="0" cap="none" spc="0" normalizeH="0" baseline="0" noProof="0" dirty="0">
                <a:ln>
                  <a:noFill/>
                </a:ln>
                <a:solidFill>
                  <a:srgbClr val="000000"/>
                </a:solidFill>
                <a:effectLst/>
                <a:uLnTx/>
                <a:uFillTx/>
                <a:latin typeface="ABeeZee Bold" panose="020B0604020202020204" charset="0"/>
                <a:ea typeface="Helvetica Neue"/>
                <a:cs typeface="Helvetica Neue"/>
                <a:sym typeface="Helvetica Neue"/>
              </a:rPr>
              <a:t>Ariana Grande</a:t>
            </a:r>
          </a:p>
          <a:p>
            <a:pPr marL="0" marR="0" lvl="0" indent="0" algn="ctr" defTabSz="914400" rtl="0" eaLnBrk="1" fontAlgn="auto" latinLnBrk="0" hangingPunct="1">
              <a:spcBef>
                <a:spcPts val="0"/>
              </a:spcBef>
              <a:spcAft>
                <a:spcPts val="0"/>
              </a:spcAft>
              <a:buClr>
                <a:srgbClr val="000000"/>
              </a:buClr>
              <a:buSzPts val="1100"/>
              <a:buFont typeface="Arial"/>
              <a:buNone/>
              <a:tabLst/>
              <a:defRPr/>
            </a:pPr>
            <a:r>
              <a:rPr kumimoji="0" lang="en-US" sz="1800" i="0" u="none" strike="noStrike" kern="0" cap="none" spc="0" normalizeH="0" baseline="0" noProof="0" dirty="0">
                <a:ln>
                  <a:noFill/>
                </a:ln>
                <a:solidFill>
                  <a:srgbClr val="000000"/>
                </a:solidFill>
                <a:effectLst/>
                <a:uLnTx/>
                <a:uFillTx/>
                <a:latin typeface="ABeeZee Bold" panose="020B0604020202020204" charset="0"/>
                <a:ea typeface="Helvetica Neue"/>
                <a:cs typeface="Helvetica Neue"/>
                <a:sym typeface="Helvetica Neue"/>
              </a:rPr>
              <a:t>Shellfish Allergy</a:t>
            </a:r>
          </a:p>
        </p:txBody>
      </p:sp>
    </p:spTree>
    <p:extLst>
      <p:ext uri="{BB962C8B-B14F-4D97-AF65-F5344CB8AC3E}">
        <p14:creationId xmlns:p14="http://schemas.microsoft.com/office/powerpoint/2010/main" val="3077218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629785"/>
            <a:ext cx="2948484" cy="2959912"/>
          </a:xfrm>
          <a:custGeom>
            <a:avLst/>
            <a:gdLst/>
            <a:ahLst/>
            <a:cxnLst/>
            <a:rect l="l" t="t" r="r" b="b"/>
            <a:pathLst>
              <a:path w="2948484" h="2959912">
                <a:moveTo>
                  <a:pt x="0" y="0"/>
                </a:moveTo>
                <a:lnTo>
                  <a:pt x="2948484" y="0"/>
                </a:lnTo>
                <a:lnTo>
                  <a:pt x="2948484" y="2959912"/>
                </a:lnTo>
                <a:lnTo>
                  <a:pt x="0" y="2959912"/>
                </a:lnTo>
                <a:lnTo>
                  <a:pt x="0" y="0"/>
                </a:lnTo>
                <a:close/>
              </a:path>
            </a:pathLst>
          </a:custGeom>
          <a:blipFill>
            <a:blip r:embed="rId4"/>
            <a:stretch>
              <a:fillRect/>
            </a:stretch>
          </a:blipFill>
        </p:spPr>
        <p:txBody>
          <a:bodyPr/>
          <a:lstStyle/>
          <a:p>
            <a:endParaRPr lang="en-US"/>
          </a:p>
        </p:txBody>
      </p:sp>
      <p:sp>
        <p:nvSpPr>
          <p:cNvPr id="5" name="Freeform 5"/>
          <p:cNvSpPr/>
          <p:nvPr/>
        </p:nvSpPr>
        <p:spPr>
          <a:xfrm>
            <a:off x="5934205" y="4629785"/>
            <a:ext cx="4632906" cy="2959912"/>
          </a:xfrm>
          <a:custGeom>
            <a:avLst/>
            <a:gdLst/>
            <a:ahLst/>
            <a:cxnLst/>
            <a:rect l="l" t="t" r="r" b="b"/>
            <a:pathLst>
              <a:path w="4632906" h="2959912">
                <a:moveTo>
                  <a:pt x="0" y="0"/>
                </a:moveTo>
                <a:lnTo>
                  <a:pt x="4632906" y="0"/>
                </a:lnTo>
                <a:lnTo>
                  <a:pt x="4632906" y="2959912"/>
                </a:lnTo>
                <a:lnTo>
                  <a:pt x="0" y="2959912"/>
                </a:lnTo>
                <a:lnTo>
                  <a:pt x="0" y="0"/>
                </a:lnTo>
                <a:close/>
              </a:path>
            </a:pathLst>
          </a:custGeom>
          <a:blipFill>
            <a:blip r:embed="rId5"/>
            <a:stretch>
              <a:fillRect/>
            </a:stretch>
          </a:blipFill>
        </p:spPr>
        <p:txBody>
          <a:bodyPr/>
          <a:lstStyle/>
          <a:p>
            <a:endParaRPr lang="en-US"/>
          </a:p>
        </p:txBody>
      </p:sp>
      <p:sp>
        <p:nvSpPr>
          <p:cNvPr id="6" name="Freeform 6"/>
          <p:cNvSpPr/>
          <p:nvPr/>
        </p:nvSpPr>
        <p:spPr>
          <a:xfrm>
            <a:off x="12519736" y="4659519"/>
            <a:ext cx="4735168" cy="2930178"/>
          </a:xfrm>
          <a:custGeom>
            <a:avLst/>
            <a:gdLst/>
            <a:ahLst/>
            <a:cxnLst/>
            <a:rect l="l" t="t" r="r" b="b"/>
            <a:pathLst>
              <a:path w="4735168" h="2930178">
                <a:moveTo>
                  <a:pt x="0" y="0"/>
                </a:moveTo>
                <a:lnTo>
                  <a:pt x="4735168" y="0"/>
                </a:lnTo>
                <a:lnTo>
                  <a:pt x="4735168" y="2930178"/>
                </a:lnTo>
                <a:lnTo>
                  <a:pt x="0" y="2930178"/>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291822" y="463168"/>
            <a:ext cx="1187197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Medical Alert Identification</a:t>
            </a:r>
          </a:p>
        </p:txBody>
      </p:sp>
      <p:sp>
        <p:nvSpPr>
          <p:cNvPr id="8" name="TextBox 8"/>
          <p:cNvSpPr txBox="1"/>
          <p:nvPr/>
        </p:nvSpPr>
        <p:spPr>
          <a:xfrm>
            <a:off x="1726995" y="3717408"/>
            <a:ext cx="1702005"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Jewelry</a:t>
            </a:r>
          </a:p>
        </p:txBody>
      </p:sp>
      <p:sp>
        <p:nvSpPr>
          <p:cNvPr id="9" name="TextBox 9"/>
          <p:cNvSpPr txBox="1"/>
          <p:nvPr/>
        </p:nvSpPr>
        <p:spPr>
          <a:xfrm>
            <a:off x="6385756" y="3717408"/>
            <a:ext cx="3977444"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Identification Card</a:t>
            </a:r>
          </a:p>
        </p:txBody>
      </p:sp>
      <p:sp>
        <p:nvSpPr>
          <p:cNvPr id="10" name="TextBox 10"/>
          <p:cNvSpPr txBox="1"/>
          <p:nvPr/>
        </p:nvSpPr>
        <p:spPr>
          <a:xfrm>
            <a:off x="13565386" y="3717408"/>
            <a:ext cx="2643868" cy="589915"/>
          </a:xfrm>
          <a:prstGeom prst="rect">
            <a:avLst/>
          </a:prstGeom>
        </p:spPr>
        <p:txBody>
          <a:bodyPr lIns="0" tIns="0" rIns="0" bIns="0" rtlCol="0" anchor="t">
            <a:spAutoFit/>
          </a:bodyPr>
          <a:lstStyle/>
          <a:p>
            <a:pPr algn="ctr">
              <a:lnSpc>
                <a:spcPts val="4759"/>
              </a:lnSpc>
            </a:pPr>
            <a:r>
              <a:rPr lang="en-US" sz="3399">
                <a:solidFill>
                  <a:srgbClr val="000000"/>
                </a:solidFill>
                <a:latin typeface="ABeeZee Bold"/>
                <a:ea typeface="ABeeZee Bold"/>
                <a:cs typeface="ABeeZee Bold"/>
                <a:sym typeface="ABeeZee Bold"/>
              </a:rPr>
              <a:t>Smart Phone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pic>
        <p:nvPicPr>
          <p:cNvPr id="2" name="iPhone-Android Medical ID Tutorial_8_12_19 v2">
            <a:hlinkClick r:id="" action="ppaction://media"/>
            <a:extLst>
              <a:ext uri="{FF2B5EF4-FFF2-40B4-BE49-F238E27FC236}">
                <a16:creationId xmlns:a16="http://schemas.microsoft.com/office/drawing/2014/main" id="{E4793F8C-B9F1-E1B0-AADB-8398B42D38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34"/>
            <a:ext cx="18288463" cy="102874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166555"/>
            <a:ext cx="1621178" cy="1472446"/>
          </a:xfrm>
          <a:custGeom>
            <a:avLst/>
            <a:gdLst/>
            <a:ahLst/>
            <a:cxnLst/>
            <a:rect l="l" t="t" r="r" b="b"/>
            <a:pathLst>
              <a:path w="1621178" h="1472446">
                <a:moveTo>
                  <a:pt x="0" y="0"/>
                </a:moveTo>
                <a:lnTo>
                  <a:pt x="1621178" y="0"/>
                </a:lnTo>
                <a:lnTo>
                  <a:pt x="1621178" y="1472446"/>
                </a:lnTo>
                <a:lnTo>
                  <a:pt x="0" y="1472446"/>
                </a:lnTo>
                <a:lnTo>
                  <a:pt x="0" y="0"/>
                </a:lnTo>
                <a:close/>
              </a:path>
            </a:pathLst>
          </a:custGeom>
          <a:blipFill>
            <a:blip r:embed="rId4"/>
            <a:stretch>
              <a:fillRect/>
            </a:stretch>
          </a:blipFill>
        </p:spPr>
        <p:txBody>
          <a:bodyPr/>
          <a:lstStyle/>
          <a:p>
            <a:endParaRPr lang="en-US"/>
          </a:p>
        </p:txBody>
      </p:sp>
      <p:sp>
        <p:nvSpPr>
          <p:cNvPr id="5" name="Freeform 5"/>
          <p:cNvSpPr/>
          <p:nvPr/>
        </p:nvSpPr>
        <p:spPr>
          <a:xfrm>
            <a:off x="489601" y="5639001"/>
            <a:ext cx="2699377" cy="2699377"/>
          </a:xfrm>
          <a:custGeom>
            <a:avLst/>
            <a:gdLst/>
            <a:ahLst/>
            <a:cxnLst/>
            <a:rect l="l" t="t" r="r" b="b"/>
            <a:pathLst>
              <a:path w="2699377" h="2699377">
                <a:moveTo>
                  <a:pt x="0" y="0"/>
                </a:moveTo>
                <a:lnTo>
                  <a:pt x="2699376" y="0"/>
                </a:lnTo>
                <a:lnTo>
                  <a:pt x="2699376" y="2699377"/>
                </a:lnTo>
                <a:lnTo>
                  <a:pt x="0" y="2699377"/>
                </a:lnTo>
                <a:lnTo>
                  <a:pt x="0" y="0"/>
                </a:lnTo>
                <a:close/>
              </a:path>
            </a:pathLst>
          </a:custGeom>
          <a:blipFill>
            <a:blip r:embed="rId5"/>
            <a:stretch>
              <a:fillRect/>
            </a:stretch>
          </a:blipFill>
        </p:spPr>
        <p:txBody>
          <a:bodyPr/>
          <a:lstStyle/>
          <a:p>
            <a:endParaRPr lang="en-US"/>
          </a:p>
        </p:txBody>
      </p:sp>
      <p:sp>
        <p:nvSpPr>
          <p:cNvPr id="6" name="Freeform 6"/>
          <p:cNvSpPr/>
          <p:nvPr/>
        </p:nvSpPr>
        <p:spPr>
          <a:xfrm>
            <a:off x="1028700" y="8338378"/>
            <a:ext cx="1621178" cy="1525815"/>
          </a:xfrm>
          <a:custGeom>
            <a:avLst/>
            <a:gdLst/>
            <a:ahLst/>
            <a:cxnLst/>
            <a:rect l="l" t="t" r="r" b="b"/>
            <a:pathLst>
              <a:path w="1621178" h="1525815">
                <a:moveTo>
                  <a:pt x="0" y="0"/>
                </a:moveTo>
                <a:lnTo>
                  <a:pt x="1621178" y="0"/>
                </a:lnTo>
                <a:lnTo>
                  <a:pt x="1621178" y="1525815"/>
                </a:lnTo>
                <a:lnTo>
                  <a:pt x="0" y="1525815"/>
                </a:lnTo>
                <a:lnTo>
                  <a:pt x="0" y="0"/>
                </a:lnTo>
                <a:close/>
              </a:path>
            </a:pathLst>
          </a:custGeom>
          <a:blipFill>
            <a:blip r:embed="rId6"/>
            <a:stretch>
              <a:fillRect/>
            </a:stretch>
          </a:blipFill>
        </p:spPr>
        <p:txBody>
          <a:bodyPr/>
          <a:lstStyle/>
          <a:p>
            <a:endParaRPr lang="en-US"/>
          </a:p>
        </p:txBody>
      </p:sp>
      <p:sp>
        <p:nvSpPr>
          <p:cNvPr id="7" name="Freeform 7"/>
          <p:cNvSpPr/>
          <p:nvPr/>
        </p:nvSpPr>
        <p:spPr>
          <a:xfrm>
            <a:off x="11504542" y="2763697"/>
            <a:ext cx="4611987" cy="5750608"/>
          </a:xfrm>
          <a:custGeom>
            <a:avLst/>
            <a:gdLst/>
            <a:ahLst/>
            <a:cxnLst/>
            <a:rect l="l" t="t" r="r" b="b"/>
            <a:pathLst>
              <a:path w="4611987" h="5750608">
                <a:moveTo>
                  <a:pt x="0" y="0"/>
                </a:moveTo>
                <a:lnTo>
                  <a:pt x="4611987" y="0"/>
                </a:lnTo>
                <a:lnTo>
                  <a:pt x="4611987" y="5750608"/>
                </a:lnTo>
                <a:lnTo>
                  <a:pt x="0" y="5750608"/>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6783458" y="463168"/>
            <a:ext cx="502754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Questions?</a:t>
            </a:r>
          </a:p>
        </p:txBody>
      </p:sp>
      <p:sp>
        <p:nvSpPr>
          <p:cNvPr id="9" name="TextBox 9"/>
          <p:cNvSpPr txBox="1"/>
          <p:nvPr/>
        </p:nvSpPr>
        <p:spPr>
          <a:xfrm>
            <a:off x="1028700" y="2824089"/>
            <a:ext cx="5600700" cy="962660"/>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BeeZee Bold"/>
                <a:ea typeface="ABeeZee Bold"/>
                <a:cs typeface="ABeeZee Bold"/>
                <a:sym typeface="ABeeZee Bold"/>
              </a:rPr>
              <a:t>Connect with us:</a:t>
            </a:r>
          </a:p>
        </p:txBody>
      </p:sp>
      <p:sp>
        <p:nvSpPr>
          <p:cNvPr id="10" name="TextBox 10"/>
          <p:cNvSpPr txBox="1"/>
          <p:nvPr/>
        </p:nvSpPr>
        <p:spPr>
          <a:xfrm>
            <a:off x="2894170" y="4167448"/>
            <a:ext cx="5487830" cy="1424429"/>
          </a:xfrm>
          <a:prstGeom prst="rect">
            <a:avLst/>
          </a:prstGeom>
        </p:spPr>
        <p:txBody>
          <a:bodyPr wrap="square" lIns="0" tIns="0" rIns="0" bIns="0" rtlCol="0" anchor="t">
            <a:spAutoFit/>
          </a:bodyPr>
          <a:lstStyle/>
          <a:p>
            <a:pPr algn="l">
              <a:lnSpc>
                <a:spcPts val="5760"/>
              </a:lnSpc>
            </a:pPr>
            <a:r>
              <a:rPr lang="en-US" sz="3600" dirty="0">
                <a:solidFill>
                  <a:srgbClr val="4B8A98"/>
                </a:solidFill>
                <a:latin typeface="ABeeZee"/>
                <a:ea typeface="ABeeZee"/>
                <a:cs typeface="ABeeZee"/>
                <a:sym typeface="ABeeZee"/>
              </a:rPr>
              <a:t>@allisonrosefoundation</a:t>
            </a:r>
          </a:p>
          <a:p>
            <a:pPr algn="l">
              <a:lnSpc>
                <a:spcPts val="5760"/>
              </a:lnSpc>
            </a:pPr>
            <a:r>
              <a:rPr lang="en-US" sz="3600" dirty="0">
                <a:solidFill>
                  <a:srgbClr val="4B8A98"/>
                </a:solidFill>
                <a:latin typeface="ABeeZee"/>
                <a:ea typeface="ABeeZee"/>
                <a:cs typeface="ABeeZee"/>
                <a:sym typeface="ABeeZee"/>
              </a:rPr>
              <a:t>@CodeAnaUSA</a:t>
            </a:r>
          </a:p>
        </p:txBody>
      </p:sp>
      <p:sp>
        <p:nvSpPr>
          <p:cNvPr id="11" name="TextBox 11"/>
          <p:cNvSpPr txBox="1"/>
          <p:nvPr/>
        </p:nvSpPr>
        <p:spPr>
          <a:xfrm>
            <a:off x="2894170" y="6639122"/>
            <a:ext cx="5411630" cy="622935"/>
          </a:xfrm>
          <a:prstGeom prst="rect">
            <a:avLst/>
          </a:prstGeom>
        </p:spPr>
        <p:txBody>
          <a:bodyPr wrap="square" lIns="0" tIns="0" rIns="0" bIns="0" rtlCol="0" anchor="t">
            <a:spAutoFit/>
          </a:bodyPr>
          <a:lstStyle/>
          <a:p>
            <a:pPr algn="ctr">
              <a:lnSpc>
                <a:spcPts val="5040"/>
              </a:lnSpc>
              <a:spcBef>
                <a:spcPct val="0"/>
              </a:spcBef>
            </a:pPr>
            <a:r>
              <a:rPr lang="en-US" sz="3600" dirty="0">
                <a:solidFill>
                  <a:srgbClr val="4B8A98"/>
                </a:solidFill>
                <a:latin typeface="ABeeZee"/>
                <a:ea typeface="ABeeZee"/>
                <a:cs typeface="ABeeZee"/>
                <a:sym typeface="ABeeZee"/>
              </a:rPr>
              <a:t>@allisonrosefoundation</a:t>
            </a:r>
          </a:p>
        </p:txBody>
      </p:sp>
      <p:sp>
        <p:nvSpPr>
          <p:cNvPr id="12" name="TextBox 12"/>
          <p:cNvSpPr txBox="1"/>
          <p:nvPr/>
        </p:nvSpPr>
        <p:spPr>
          <a:xfrm>
            <a:off x="3012962" y="8432630"/>
            <a:ext cx="3770496" cy="1261110"/>
          </a:xfrm>
          <a:prstGeom prst="rect">
            <a:avLst/>
          </a:prstGeom>
        </p:spPr>
        <p:txBody>
          <a:bodyPr wrap="square" lIns="0" tIns="0" rIns="0" bIns="0" rtlCol="0" anchor="t">
            <a:spAutoFit/>
          </a:bodyPr>
          <a:lstStyle/>
          <a:p>
            <a:pPr algn="l">
              <a:lnSpc>
                <a:spcPts val="5040"/>
              </a:lnSpc>
              <a:spcBef>
                <a:spcPct val="0"/>
              </a:spcBef>
            </a:pPr>
            <a:r>
              <a:rPr lang="en-US" sz="3600" dirty="0">
                <a:solidFill>
                  <a:srgbClr val="4B8A98"/>
                </a:solidFill>
                <a:latin typeface="ABeeZee"/>
                <a:ea typeface="ABeeZee"/>
                <a:cs typeface="ABeeZee"/>
                <a:sym typeface="ABeeZee"/>
              </a:rPr>
              <a:t>@allisonrosefdn</a:t>
            </a:r>
          </a:p>
          <a:p>
            <a:pPr algn="l">
              <a:lnSpc>
                <a:spcPts val="5040"/>
              </a:lnSpc>
              <a:spcBef>
                <a:spcPct val="0"/>
              </a:spcBef>
            </a:pPr>
            <a:r>
              <a:rPr lang="en-US" sz="3600" dirty="0">
                <a:solidFill>
                  <a:srgbClr val="4B8A98"/>
                </a:solidFill>
                <a:latin typeface="ABeeZee"/>
                <a:ea typeface="ABeeZee"/>
                <a:cs typeface="ABeeZee"/>
                <a:sym typeface="ABeeZee"/>
              </a:rPr>
              <a:t>@CodeAnaUSA</a:t>
            </a:r>
          </a:p>
        </p:txBody>
      </p:sp>
      <p:sp>
        <p:nvSpPr>
          <p:cNvPr id="13" name="TextBox 13"/>
          <p:cNvSpPr txBox="1"/>
          <p:nvPr/>
        </p:nvSpPr>
        <p:spPr>
          <a:xfrm>
            <a:off x="9749654" y="8665845"/>
            <a:ext cx="8233546" cy="1080516"/>
          </a:xfrm>
          <a:prstGeom prst="rect">
            <a:avLst/>
          </a:prstGeom>
        </p:spPr>
        <p:txBody>
          <a:bodyPr wrap="square" lIns="0" tIns="0" rIns="0" bIns="0" rtlCol="0" anchor="t">
            <a:spAutoFit/>
          </a:bodyPr>
          <a:lstStyle/>
          <a:p>
            <a:pPr algn="ctr">
              <a:lnSpc>
                <a:spcPts val="4212"/>
              </a:lnSpc>
            </a:pPr>
            <a:r>
              <a:rPr lang="en-US" sz="3600" dirty="0">
                <a:solidFill>
                  <a:srgbClr val="4B8A98"/>
                </a:solidFill>
                <a:latin typeface="ABeeZee Bold"/>
                <a:ea typeface="ABeeZee Bold"/>
                <a:cs typeface="ABeeZee Bold"/>
                <a:sym typeface="ABeeZee Bold"/>
              </a:rPr>
              <a:t>Together, we can eliminate </a:t>
            </a:r>
          </a:p>
          <a:p>
            <a:pPr algn="ctr">
              <a:lnSpc>
                <a:spcPts val="4212"/>
              </a:lnSpc>
            </a:pPr>
            <a:r>
              <a:rPr lang="en-US" sz="3600" dirty="0">
                <a:solidFill>
                  <a:srgbClr val="4B8A98"/>
                </a:solidFill>
                <a:latin typeface="ABeeZee Bold"/>
                <a:ea typeface="ABeeZee Bold"/>
                <a:cs typeface="ABeeZee Bold"/>
                <a:sym typeface="ABeeZee Bold"/>
              </a:rPr>
              <a:t>untimely deaths due to food allergies</a:t>
            </a:r>
          </a:p>
        </p:txBody>
      </p:sp>
      <p:pic>
        <p:nvPicPr>
          <p:cNvPr id="14" name="Picture 13">
            <a:extLst>
              <a:ext uri="{FF2B5EF4-FFF2-40B4-BE49-F238E27FC236}">
                <a16:creationId xmlns:a16="http://schemas.microsoft.com/office/drawing/2014/main" id="{0A6E336E-33E5-D83C-C688-9C9B1200CBF6}"/>
              </a:ext>
            </a:extLst>
          </p:cNvPr>
          <p:cNvPicPr>
            <a:picLocks noChangeAspect="1"/>
          </p:cNvPicPr>
          <p:nvPr/>
        </p:nvPicPr>
        <p:blipFill>
          <a:blip r:embed="rId8"/>
          <a:stretch>
            <a:fillRect/>
          </a:stretch>
        </p:blipFill>
        <p:spPr>
          <a:xfrm>
            <a:off x="1" y="0"/>
            <a:ext cx="18287998" cy="10287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927014" y="463168"/>
            <a:ext cx="457918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Key Points</a:t>
            </a:r>
          </a:p>
        </p:txBody>
      </p:sp>
      <p:sp>
        <p:nvSpPr>
          <p:cNvPr id="5" name="TextBox 5"/>
          <p:cNvSpPr txBox="1"/>
          <p:nvPr/>
        </p:nvSpPr>
        <p:spPr>
          <a:xfrm>
            <a:off x="1423370" y="3175254"/>
            <a:ext cx="15441259" cy="5309146"/>
          </a:xfrm>
          <a:prstGeom prst="rect">
            <a:avLst/>
          </a:prstGeom>
        </p:spPr>
        <p:txBody>
          <a:bodyPr lIns="0" tIns="0" rIns="0" bIns="0" rtlCol="0" anchor="t">
            <a:spAutoFit/>
          </a:bodyPr>
          <a:lstStyle/>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a severe allergic reaction, and recognition is the first step to an effective response.</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treated with epinephrine (Epi Pen, </a:t>
            </a:r>
            <a:r>
              <a:rPr lang="en-US" sz="4200" dirty="0" err="1">
                <a:solidFill>
                  <a:srgbClr val="000000"/>
                </a:solidFill>
                <a:latin typeface="ABeeZee"/>
                <a:ea typeface="ABeeZee"/>
                <a:cs typeface="ABeeZee"/>
                <a:sym typeface="ABeeZee"/>
              </a:rPr>
              <a:t>Auvi</a:t>
            </a:r>
            <a:r>
              <a:rPr lang="en-US" sz="4200" dirty="0">
                <a:solidFill>
                  <a:srgbClr val="000000"/>
                </a:solidFill>
                <a:latin typeface="ABeeZee"/>
                <a:ea typeface="ABeeZee"/>
                <a:cs typeface="ABeeZee"/>
                <a:sym typeface="ABeeZee"/>
              </a:rPr>
              <a:t>-Q, </a:t>
            </a:r>
            <a:r>
              <a:rPr lang="en-US" sz="4200" dirty="0" err="1">
                <a:solidFill>
                  <a:srgbClr val="000000"/>
                </a:solidFill>
                <a:latin typeface="ABeeZee"/>
                <a:ea typeface="ABeeZee"/>
                <a:cs typeface="ABeeZee"/>
                <a:sym typeface="ABeeZee"/>
              </a:rPr>
              <a:t>Neffy</a:t>
            </a:r>
            <a:r>
              <a:rPr lang="en-US" sz="4200" dirty="0">
                <a:solidFill>
                  <a:srgbClr val="000000"/>
                </a:solidFill>
                <a:latin typeface="ABeeZee"/>
                <a:ea typeface="ABeeZee"/>
                <a:cs typeface="ABeeZee"/>
                <a:sym typeface="ABeeZee"/>
              </a:rPr>
              <a:t>).</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This training will help prevent and prepare you for anaphylaxis.</a:t>
            </a:r>
          </a:p>
          <a:p>
            <a:pPr algn="l">
              <a:lnSpc>
                <a:spcPts val="4578"/>
              </a:lnSpc>
            </a:pPr>
            <a:endParaRPr lang="en-US" sz="4200" dirty="0">
              <a:solidFill>
                <a:srgbClr val="000000"/>
              </a:solidFill>
              <a:latin typeface="ABeeZee"/>
              <a:ea typeface="ABeeZee"/>
              <a:cs typeface="ABeeZee"/>
              <a:sym typeface="ABeeZe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3306" y="463168"/>
            <a:ext cx="5440093"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An Epidemic</a:t>
            </a:r>
          </a:p>
        </p:txBody>
      </p:sp>
      <p:sp>
        <p:nvSpPr>
          <p:cNvPr id="5" name="TextBox 5"/>
          <p:cNvSpPr txBox="1"/>
          <p:nvPr/>
        </p:nvSpPr>
        <p:spPr>
          <a:xfrm>
            <a:off x="708161" y="2095500"/>
            <a:ext cx="16864630" cy="8472769"/>
          </a:xfrm>
          <a:prstGeom prst="rect">
            <a:avLst/>
          </a:prstGeom>
        </p:spPr>
        <p:txBody>
          <a:bodyPr wrap="square" lIns="0" tIns="0" rIns="0" bIns="0" rtlCol="0" anchor="t">
            <a:spAutoFit/>
          </a:bodyPr>
          <a:lstStyle/>
          <a:p>
            <a:pPr marL="457200" indent="-457200" algn="l">
              <a:lnSpc>
                <a:spcPts val="3924"/>
              </a:lnSpc>
              <a:buFont typeface="Arial" panose="020B0604020202020204" pitchFamily="34" charset="0"/>
              <a:buChar char="•"/>
            </a:pPr>
            <a:r>
              <a:rPr lang="en-US" sz="3200" dirty="0">
                <a:solidFill>
                  <a:srgbClr val="000000"/>
                </a:solidFill>
                <a:latin typeface="ABeeZee"/>
                <a:ea typeface="ABeeZee"/>
                <a:cs typeface="ABeeZee"/>
                <a:sym typeface="ABeeZee"/>
              </a:rPr>
              <a:t>More than 33 million Americans live with food allergies.</a:t>
            </a:r>
          </a:p>
          <a:p>
            <a:pPr marL="457200" indent="-457200" algn="l">
              <a:lnSpc>
                <a:spcPts val="3924"/>
              </a:lnSpc>
              <a:buFont typeface="Arial" panose="020B0604020202020204" pitchFamily="34" charset="0"/>
              <a:buChar char="•"/>
            </a:pPr>
            <a:endParaRPr lang="en-US" sz="3200" dirty="0">
              <a:solidFill>
                <a:srgbClr val="000000"/>
              </a:solidFill>
              <a:latin typeface="ABeeZee"/>
              <a:ea typeface="ABeeZee"/>
              <a:cs typeface="ABeeZee"/>
              <a:sym typeface="ABeeZee"/>
            </a:endParaRPr>
          </a:p>
          <a:p>
            <a:pPr marL="457200" indent="-457200" algn="l">
              <a:lnSpc>
                <a:spcPts val="3924"/>
              </a:lnSpc>
              <a:buFont typeface="Arial" panose="020B0604020202020204" pitchFamily="34" charset="0"/>
              <a:buChar char="•"/>
            </a:pPr>
            <a:r>
              <a:rPr lang="en-US" sz="3200" dirty="0">
                <a:solidFill>
                  <a:srgbClr val="000000"/>
                </a:solidFill>
                <a:latin typeface="ABeeZee"/>
                <a:ea typeface="ABeeZee"/>
                <a:cs typeface="ABeeZee"/>
                <a:sym typeface="ABeeZee"/>
              </a:rPr>
              <a:t>1 in 13 children in the U.S. live with a food allergy.</a:t>
            </a:r>
          </a:p>
          <a:p>
            <a:pPr marL="457200" indent="-457200" algn="l">
              <a:lnSpc>
                <a:spcPts val="3924"/>
              </a:lnSpc>
              <a:buFont typeface="Arial" panose="020B0604020202020204" pitchFamily="34" charset="0"/>
              <a:buChar char="•"/>
            </a:pPr>
            <a:endParaRPr lang="en-US" sz="3200" dirty="0">
              <a:solidFill>
                <a:srgbClr val="000000"/>
              </a:solidFill>
              <a:latin typeface="ABeeZee"/>
              <a:ea typeface="ABeeZee"/>
              <a:cs typeface="ABeeZee"/>
              <a:sym typeface="ABeeZee"/>
            </a:endParaRPr>
          </a:p>
          <a:p>
            <a:pPr marL="457200" indent="-457200" algn="l">
              <a:lnSpc>
                <a:spcPts val="3924"/>
              </a:lnSpc>
              <a:buFont typeface="Arial" panose="020B0604020202020204" pitchFamily="34" charset="0"/>
              <a:buChar char="•"/>
            </a:pPr>
            <a:r>
              <a:rPr lang="en-US" sz="3200" dirty="0">
                <a:solidFill>
                  <a:srgbClr val="000000"/>
                </a:solidFill>
                <a:latin typeface="ABeeZee"/>
                <a:ea typeface="ABeeZee"/>
                <a:cs typeface="ABeeZee"/>
                <a:sym typeface="ABeeZee"/>
              </a:rPr>
              <a:t>1 in 5 children with a food allergy have a reaction in school, and many young adults with food allergy do not freely share that they have food allergies.</a:t>
            </a:r>
          </a:p>
          <a:p>
            <a:pPr marL="457200" indent="-457200" algn="l">
              <a:lnSpc>
                <a:spcPts val="3924"/>
              </a:lnSpc>
              <a:buFont typeface="Arial" panose="020B0604020202020204" pitchFamily="34" charset="0"/>
              <a:buChar char="•"/>
            </a:pPr>
            <a:endParaRPr lang="en-US" sz="3200" dirty="0">
              <a:solidFill>
                <a:srgbClr val="000000"/>
              </a:solidFill>
              <a:latin typeface="ABeeZee"/>
              <a:ea typeface="ABeeZee"/>
              <a:cs typeface="ABeeZee"/>
              <a:sym typeface="ABeeZee"/>
            </a:endParaRPr>
          </a:p>
          <a:p>
            <a:pPr marL="571500" indent="-571500" algn="l">
              <a:lnSpc>
                <a:spcPts val="3924"/>
              </a:lnSpc>
              <a:buFont typeface="Arial" panose="020B0604020202020204" pitchFamily="34" charset="0"/>
              <a:buChar char="•"/>
            </a:pPr>
            <a:r>
              <a:rPr lang="en-US" sz="3200" dirty="0">
                <a:solidFill>
                  <a:srgbClr val="000000"/>
                </a:solidFill>
                <a:latin typeface="ABeeZee"/>
                <a:ea typeface="ABeeZee"/>
                <a:cs typeface="ABeeZee"/>
                <a:sym typeface="ABeeZee"/>
              </a:rPr>
              <a:t>Restaurants/dining away from home are the second most common location for a food allergic reaction, and many individuals with food allergy do not freely share that they have food allergies.</a:t>
            </a:r>
          </a:p>
          <a:p>
            <a:pPr marL="457200" indent="-457200" algn="l">
              <a:lnSpc>
                <a:spcPts val="3924"/>
              </a:lnSpc>
              <a:buFont typeface="Arial" panose="020B0604020202020204" pitchFamily="34" charset="0"/>
              <a:buChar char="•"/>
            </a:pPr>
            <a:endParaRPr lang="en-US" sz="3200" dirty="0">
              <a:solidFill>
                <a:srgbClr val="000000"/>
              </a:solidFill>
              <a:latin typeface="ABeeZee"/>
              <a:ea typeface="ABeeZee"/>
              <a:cs typeface="ABeeZee"/>
              <a:sym typeface="ABeeZee"/>
            </a:endParaRPr>
          </a:p>
          <a:p>
            <a:pPr marL="457200" indent="-457200" algn="l">
              <a:lnSpc>
                <a:spcPts val="3924"/>
              </a:lnSpc>
              <a:buFont typeface="Arial" panose="020B0604020202020204" pitchFamily="34" charset="0"/>
              <a:buChar char="•"/>
            </a:pPr>
            <a:r>
              <a:rPr lang="en-US" sz="3200" dirty="0">
                <a:solidFill>
                  <a:srgbClr val="000000"/>
                </a:solidFill>
                <a:latin typeface="ABeeZee"/>
                <a:ea typeface="ABeeZee"/>
                <a:cs typeface="ABeeZee"/>
                <a:sym typeface="ABeeZee"/>
              </a:rPr>
              <a:t>Not recognizing a food allergy reaction—delaying treatment—is a risk factor for death.</a:t>
            </a:r>
          </a:p>
          <a:p>
            <a:pPr marL="457200" indent="-457200" algn="l">
              <a:lnSpc>
                <a:spcPts val="3924"/>
              </a:lnSpc>
              <a:buFont typeface="Arial" panose="020B0604020202020204" pitchFamily="34" charset="0"/>
              <a:buChar char="•"/>
            </a:pPr>
            <a:endParaRPr lang="en-US" sz="3200" dirty="0">
              <a:solidFill>
                <a:srgbClr val="000000"/>
              </a:solidFill>
              <a:latin typeface="ABeeZee"/>
              <a:ea typeface="ABeeZee"/>
              <a:cs typeface="ABeeZee"/>
              <a:sym typeface="ABeeZee"/>
            </a:endParaRPr>
          </a:p>
          <a:p>
            <a:pPr marL="457200" indent="-457200" algn="l">
              <a:lnSpc>
                <a:spcPts val="3924"/>
              </a:lnSpc>
              <a:buFont typeface="Arial" panose="020B0604020202020204" pitchFamily="34" charset="0"/>
              <a:buChar char="•"/>
            </a:pPr>
            <a:r>
              <a:rPr lang="en-US" sz="3200" dirty="0">
                <a:solidFill>
                  <a:srgbClr val="000000"/>
                </a:solidFill>
                <a:latin typeface="ABeeZee"/>
                <a:ea typeface="ABeeZee"/>
                <a:cs typeface="ABeeZee"/>
                <a:sym typeface="ABeeZee"/>
              </a:rPr>
              <a:t>Teenagers and young adults with food allergies are at the highest risk of fatal food-induced allergic reactions.</a:t>
            </a:r>
          </a:p>
          <a:p>
            <a:pPr algn="l">
              <a:lnSpc>
                <a:spcPts val="3924"/>
              </a:lnSpc>
            </a:pPr>
            <a:endParaRPr lang="en-US" sz="2800" dirty="0">
              <a:solidFill>
                <a:srgbClr val="000000"/>
              </a:solidFill>
              <a:latin typeface="ABeeZee"/>
              <a:ea typeface="ABeeZee"/>
              <a:cs typeface="ABeeZee"/>
              <a:sym typeface="ABeeZe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54223" y="4481010"/>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439648"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8" name="TextBox 8"/>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9" name="TextBox 9"/>
          <p:cNvSpPr txBox="1"/>
          <p:nvPr/>
        </p:nvSpPr>
        <p:spPr>
          <a:xfrm>
            <a:off x="794365"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4B8A98"/>
                </a:solidFill>
                <a:latin typeface="ABeeZee Bold"/>
                <a:ea typeface="ABeeZee Bold"/>
                <a:cs typeface="ABeeZee Bold"/>
                <a:sym typeface="ABeeZee Bold"/>
              </a:rPr>
              <a:t>Sudden-Onset Hives, Swelling, </a:t>
            </a:r>
          </a:p>
          <a:p>
            <a:pPr algn="ctr">
              <a:lnSpc>
                <a:spcPts val="3488"/>
              </a:lnSpc>
              <a:spcBef>
                <a:spcPct val="0"/>
              </a:spcBef>
            </a:pPr>
            <a:r>
              <a:rPr lang="en-US" sz="3200">
                <a:solidFill>
                  <a:srgbClr val="4B8A98"/>
                </a:solidFill>
                <a:latin typeface="ABeeZee Bold"/>
                <a:ea typeface="ABeeZee Bold"/>
                <a:cs typeface="ABeeZee Bold"/>
                <a:sym typeface="ABeeZee Bold"/>
              </a:rPr>
              <a:t>Trouble Breathing, Vomiting?</a:t>
            </a:r>
          </a:p>
        </p:txBody>
      </p:sp>
      <p:sp>
        <p:nvSpPr>
          <p:cNvPr id="10" name="TextBox 10"/>
          <p:cNvSpPr txBox="1"/>
          <p:nvPr/>
        </p:nvSpPr>
        <p:spPr>
          <a:xfrm>
            <a:off x="2012459" y="3935818"/>
            <a:ext cx="370254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4B8A98"/>
                </a:solidFill>
                <a:latin typeface="ABeeZee Bold"/>
                <a:ea typeface="ABeeZee Bold"/>
                <a:cs typeface="ABeeZee Bold"/>
                <a:sym typeface="ABeeZee Bold"/>
              </a:rPr>
              <a:t>Likely Food Allergy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TextBox 13"/>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4" name="TextBox 14"/>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5" name="TextBox 15"/>
          <p:cNvSpPr txBox="1"/>
          <p:nvPr/>
        </p:nvSpPr>
        <p:spPr>
          <a:xfrm>
            <a:off x="2379406" y="3935818"/>
            <a:ext cx="3608529" cy="45427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Likely Food Allergy</a:t>
            </a:r>
          </a:p>
        </p:txBody>
      </p:sp>
      <p:grpSp>
        <p:nvGrpSpPr>
          <p:cNvPr id="16" name="Group 16"/>
          <p:cNvGrpSpPr/>
          <p:nvPr/>
        </p:nvGrpSpPr>
        <p:grpSpPr>
          <a:xfrm>
            <a:off x="334211" y="2081890"/>
            <a:ext cx="7373862" cy="6123220"/>
            <a:chOff x="0" y="0"/>
            <a:chExt cx="1942087" cy="1612700"/>
          </a:xfrm>
        </p:grpSpPr>
        <p:sp>
          <p:nvSpPr>
            <p:cNvPr id="17" name="Freeform 17"/>
            <p:cNvSpPr/>
            <p:nvPr/>
          </p:nvSpPr>
          <p:spPr>
            <a:xfrm>
              <a:off x="0" y="0"/>
              <a:ext cx="1942087" cy="1612700"/>
            </a:xfrm>
            <a:custGeom>
              <a:avLst/>
              <a:gdLst/>
              <a:ahLst/>
              <a:cxnLst/>
              <a:rect l="l" t="t" r="r" b="b"/>
              <a:pathLst>
                <a:path w="1942087" h="1612700">
                  <a:moveTo>
                    <a:pt x="0" y="0"/>
                  </a:moveTo>
                  <a:lnTo>
                    <a:pt x="1942087" y="0"/>
                  </a:lnTo>
                  <a:lnTo>
                    <a:pt x="1942087" y="1612700"/>
                  </a:lnTo>
                  <a:lnTo>
                    <a:pt x="0" y="1612700"/>
                  </a:lnTo>
                  <a:close/>
                </a:path>
              </a:pathLst>
            </a:custGeom>
            <a:solidFill>
              <a:srgbClr val="FEE57F">
                <a:alpha val="83922"/>
              </a:srgbClr>
            </a:solidFill>
          </p:spPr>
          <p:txBody>
            <a:bodyPr/>
            <a:lstStyle/>
            <a:p>
              <a:endParaRPr lang="en-US"/>
            </a:p>
          </p:txBody>
        </p:sp>
        <p:sp>
          <p:nvSpPr>
            <p:cNvPr id="18" name="TextBox 18"/>
            <p:cNvSpPr txBox="1"/>
            <p:nvPr/>
          </p:nvSpPr>
          <p:spPr>
            <a:xfrm>
              <a:off x="0" y="0"/>
              <a:ext cx="1942087" cy="1612700"/>
            </a:xfrm>
            <a:prstGeom prst="rect">
              <a:avLst/>
            </a:prstGeom>
          </p:spPr>
          <p:txBody>
            <a:bodyPr lIns="50800" tIns="50800" rIns="50800" bIns="50800" rtlCol="0" anchor="ctr"/>
            <a:lstStyle/>
            <a:p>
              <a:pPr algn="ctr">
                <a:lnSpc>
                  <a:spcPts val="1526"/>
                </a:lnSpc>
              </a:pPr>
              <a:endParaRPr/>
            </a:p>
          </p:txBody>
        </p:sp>
      </p:grpSp>
      <p:sp>
        <p:nvSpPr>
          <p:cNvPr id="19" name="TextBox 19"/>
          <p:cNvSpPr txBox="1"/>
          <p:nvPr/>
        </p:nvSpPr>
        <p:spPr>
          <a:xfrm>
            <a:off x="10676959" y="2314273"/>
            <a:ext cx="6006483" cy="897682"/>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Headache, Digestive Distress,</a:t>
            </a:r>
          </a:p>
          <a:p>
            <a:pPr algn="ctr">
              <a:lnSpc>
                <a:spcPts val="3488"/>
              </a:lnSpc>
              <a:spcBef>
                <a:spcPct val="0"/>
              </a:spcBef>
            </a:pPr>
            <a:r>
              <a:rPr lang="en-US" sz="3200" dirty="0">
                <a:solidFill>
                  <a:srgbClr val="000000"/>
                </a:solidFill>
                <a:latin typeface="ABeeZee"/>
                <a:ea typeface="ABeeZee"/>
                <a:cs typeface="ABeeZee"/>
                <a:sym typeface="ABeeZee"/>
              </a:rPr>
              <a:t> Brain Fog?</a:t>
            </a:r>
          </a:p>
        </p:txBody>
      </p:sp>
      <p:sp>
        <p:nvSpPr>
          <p:cNvPr id="20" name="TextBox 20"/>
          <p:cNvSpPr txBox="1"/>
          <p:nvPr/>
        </p:nvSpPr>
        <p:spPr>
          <a:xfrm>
            <a:off x="11480733" y="3935818"/>
            <a:ext cx="452125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1" name="AutoShape 21"/>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AutoShape 13"/>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grpSp>
        <p:nvGrpSpPr>
          <p:cNvPr id="14" name="Group 14"/>
          <p:cNvGrpSpPr/>
          <p:nvPr/>
        </p:nvGrpSpPr>
        <p:grpSpPr>
          <a:xfrm>
            <a:off x="438" y="8186042"/>
            <a:ext cx="18287562" cy="2118192"/>
            <a:chOff x="0" y="0"/>
            <a:chExt cx="4816477" cy="557878"/>
          </a:xfrm>
        </p:grpSpPr>
        <p:sp>
          <p:nvSpPr>
            <p:cNvPr id="15" name="Freeform 15"/>
            <p:cNvSpPr/>
            <p:nvPr/>
          </p:nvSpPr>
          <p:spPr>
            <a:xfrm>
              <a:off x="0" y="0"/>
              <a:ext cx="4816477" cy="557878"/>
            </a:xfrm>
            <a:custGeom>
              <a:avLst/>
              <a:gdLst/>
              <a:ahLst/>
              <a:cxnLst/>
              <a:rect l="l" t="t" r="r" b="b"/>
              <a:pathLst>
                <a:path w="4816477" h="557878">
                  <a:moveTo>
                    <a:pt x="0" y="0"/>
                  </a:moveTo>
                  <a:lnTo>
                    <a:pt x="4816477" y="0"/>
                  </a:lnTo>
                  <a:lnTo>
                    <a:pt x="4816477" y="557878"/>
                  </a:lnTo>
                  <a:lnTo>
                    <a:pt x="0" y="557878"/>
                  </a:lnTo>
                  <a:close/>
                </a:path>
              </a:pathLst>
            </a:custGeom>
            <a:solidFill>
              <a:srgbClr val="FFFFFF"/>
            </a:solidFill>
          </p:spPr>
          <p:txBody>
            <a:bodyPr/>
            <a:lstStyle/>
            <a:p>
              <a:endParaRPr lang="en-US"/>
            </a:p>
          </p:txBody>
        </p:sp>
        <p:sp>
          <p:nvSpPr>
            <p:cNvPr id="16" name="TextBox 16"/>
            <p:cNvSpPr txBox="1"/>
            <p:nvPr/>
          </p:nvSpPr>
          <p:spPr>
            <a:xfrm>
              <a:off x="0" y="0"/>
              <a:ext cx="4816477" cy="557878"/>
            </a:xfrm>
            <a:prstGeom prst="rect">
              <a:avLst/>
            </a:prstGeom>
          </p:spPr>
          <p:txBody>
            <a:bodyPr lIns="50800" tIns="50800" rIns="50800" bIns="50800" rtlCol="0" anchor="ctr"/>
            <a:lstStyle/>
            <a:p>
              <a:pPr algn="ctr">
                <a:lnSpc>
                  <a:spcPts val="1526"/>
                </a:lnSpc>
              </a:pPr>
              <a:endParaRPr/>
            </a:p>
          </p:txBody>
        </p:sp>
      </p:grpSp>
      <p:sp>
        <p:nvSpPr>
          <p:cNvPr id="17" name="TextBox 17"/>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8" name="TextBox 18"/>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9" name="TextBox 19"/>
          <p:cNvSpPr txBox="1"/>
          <p:nvPr/>
        </p:nvSpPr>
        <p:spPr>
          <a:xfrm>
            <a:off x="2379406" y="3935818"/>
            <a:ext cx="371659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Allergy</a:t>
            </a:r>
          </a:p>
        </p:txBody>
      </p:sp>
      <p:sp>
        <p:nvSpPr>
          <p:cNvPr id="21" name="TextBox 21"/>
          <p:cNvSpPr txBox="1"/>
          <p:nvPr/>
        </p:nvSpPr>
        <p:spPr>
          <a:xfrm>
            <a:off x="11480733" y="3935818"/>
            <a:ext cx="45212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2" name="TextBox 22"/>
          <p:cNvSpPr txBox="1"/>
          <p:nvPr/>
        </p:nvSpPr>
        <p:spPr>
          <a:xfrm>
            <a:off x="468078" y="8286242"/>
            <a:ext cx="17351844" cy="1925066"/>
          </a:xfrm>
          <a:prstGeom prst="rect">
            <a:avLst/>
          </a:prstGeom>
        </p:spPr>
        <p:txBody>
          <a:bodyPr lIns="0" tIns="0" rIns="0" bIns="0" rtlCol="0" anchor="t">
            <a:spAutoFit/>
          </a:bodyPr>
          <a:lstStyle/>
          <a:p>
            <a:pPr algn="ctr">
              <a:lnSpc>
                <a:spcPts val="3051"/>
              </a:lnSpc>
              <a:spcBef>
                <a:spcPct val="0"/>
              </a:spcBef>
            </a:pPr>
            <a:r>
              <a:rPr lang="en-US" sz="2799">
                <a:solidFill>
                  <a:srgbClr val="4B8A98"/>
                </a:solidFill>
                <a:latin typeface="ABeeZee Bold"/>
                <a:ea typeface="ABeeZee Bold"/>
                <a:cs typeface="ABeeZee Bold"/>
                <a:sym typeface="ABeeZee Bold"/>
              </a:rPr>
              <a:t>Key Differences</a:t>
            </a:r>
          </a:p>
          <a:p>
            <a:pPr algn="l">
              <a:lnSpc>
                <a:spcPts val="3051"/>
              </a:lnSpc>
              <a:spcBef>
                <a:spcPct val="0"/>
              </a:spcBef>
            </a:pPr>
            <a:r>
              <a:rPr lang="en-US" sz="2799">
                <a:solidFill>
                  <a:srgbClr val="4B8A98"/>
                </a:solidFill>
                <a:latin typeface="ABeeZee Bold"/>
                <a:ea typeface="ABeeZee Bold"/>
                <a:cs typeface="ABeeZee Bold"/>
                <a:sym typeface="ABeeZee Bold"/>
              </a:rPr>
              <a:t>1. Treatment:</a:t>
            </a:r>
            <a:r>
              <a:rPr lang="en-US" sz="2799">
                <a:solidFill>
                  <a:srgbClr val="000000"/>
                </a:solidFill>
                <a:latin typeface="ABeeZee"/>
                <a:ea typeface="ABeeZee"/>
                <a:cs typeface="ABeeZee"/>
                <a:sym typeface="ABeeZee"/>
              </a:rPr>
              <a:t> Food allergy reactions are treated with epinephrine. Food intolerances are treated with over-the-counter medications.</a:t>
            </a:r>
          </a:p>
          <a:p>
            <a:pPr algn="l">
              <a:lnSpc>
                <a:spcPts val="3051"/>
              </a:lnSpc>
              <a:spcBef>
                <a:spcPct val="0"/>
              </a:spcBef>
            </a:pPr>
            <a:r>
              <a:rPr lang="en-US" sz="2799">
                <a:solidFill>
                  <a:srgbClr val="4B8A98"/>
                </a:solidFill>
                <a:latin typeface="ABeeZee Bold"/>
                <a:ea typeface="ABeeZee Bold"/>
                <a:cs typeface="ABeeZee Bold"/>
                <a:sym typeface="ABeeZee Bold"/>
              </a:rPr>
              <a:t>2. Severity:</a:t>
            </a:r>
            <a:r>
              <a:rPr lang="en-US" sz="2799">
                <a:solidFill>
                  <a:srgbClr val="000000"/>
                </a:solidFill>
                <a:latin typeface="ABeeZee"/>
                <a:ea typeface="ABeeZee"/>
                <a:cs typeface="ABeeZee"/>
                <a:sym typeface="ABeeZee"/>
              </a:rPr>
              <a:t> Food allergy reactions are life threatening. Food intolerances are uncomfortable but not life threatening.</a:t>
            </a:r>
          </a:p>
        </p:txBody>
      </p:sp>
      <p:sp>
        <p:nvSpPr>
          <p:cNvPr id="24" name="TextBox 23">
            <a:extLst>
              <a:ext uri="{FF2B5EF4-FFF2-40B4-BE49-F238E27FC236}">
                <a16:creationId xmlns:a16="http://schemas.microsoft.com/office/drawing/2014/main" id="{55939882-1DA4-01A6-26CC-A65E89007FE2}"/>
              </a:ext>
            </a:extLst>
          </p:cNvPr>
          <p:cNvSpPr txBox="1"/>
          <p:nvPr/>
        </p:nvSpPr>
        <p:spPr>
          <a:xfrm>
            <a:off x="9108201" y="2289263"/>
            <a:ext cx="9144000" cy="990015"/>
          </a:xfrm>
          <a:prstGeom prst="rect">
            <a:avLst/>
          </a:prstGeom>
          <a:noFill/>
        </p:spPr>
        <p:txBody>
          <a:bodyPr wrap="square">
            <a:spAutoFit/>
          </a:bodyPr>
          <a:lstStyle/>
          <a:p>
            <a:pPr marL="0" marR="0" lvl="0" indent="0" algn="ctr" defTabSz="914400" rtl="0" eaLnBrk="1" fontAlgn="auto" latinLnBrk="0" hangingPunct="1">
              <a:lnSpc>
                <a:spcPts val="3488"/>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BeeZee"/>
                <a:ea typeface="ABeeZee"/>
                <a:cs typeface="ABeeZee"/>
                <a:sym typeface="ABeeZee"/>
              </a:rPr>
              <a:t>Headache, Digestive Distress,</a:t>
            </a:r>
          </a:p>
          <a:p>
            <a:pPr marL="0" marR="0" lvl="0" indent="0" algn="ctr" defTabSz="914400" rtl="0" eaLnBrk="1" fontAlgn="auto" latinLnBrk="0" hangingPunct="1">
              <a:lnSpc>
                <a:spcPts val="3488"/>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BeeZee"/>
                <a:ea typeface="ABeeZee"/>
                <a:cs typeface="ABeeZee"/>
                <a:sym typeface="ABeeZee"/>
              </a:rPr>
              <a:t> Brain Fog?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1765</TotalTime>
  <Words>2154</Words>
  <Application>Microsoft Office PowerPoint</Application>
  <PresentationFormat>Custom</PresentationFormat>
  <Paragraphs>367</Paragraphs>
  <Slides>43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ABeeZee Bold</vt:lpstr>
      <vt:lpstr>Calibri</vt:lpstr>
      <vt:lpstr>Arial</vt:lpstr>
      <vt:lpstr>ABeeZee Bold Italics</vt:lpstr>
      <vt:lpstr>Canva Sans Bold</vt:lpstr>
      <vt:lpstr>ABeeZee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Show Background 2025</dc:title>
  <dc:creator>Michael Suhy</dc:creator>
  <cp:lastModifiedBy>Michael Suhy</cp:lastModifiedBy>
  <cp:revision>16</cp:revision>
  <dcterms:created xsi:type="dcterms:W3CDTF">2006-08-16T00:00:00Z</dcterms:created>
  <dcterms:modified xsi:type="dcterms:W3CDTF">2026-08-18T00:08:23Z</dcterms:modified>
  <dc:identifier>DAGnQsggEBs</dc:identifier>
</cp:coreProperties>
</file>