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8" r:id="rId36"/>
    <p:sldId id="290" r:id="rId37"/>
    <p:sldId id="291" r:id="rId38"/>
    <p:sldId id="292" r:id="rId39"/>
    <p:sldId id="293" r:id="rId40"/>
    <p:sldId id="294" r:id="rId41"/>
    <p:sldId id="295" r:id="rId42"/>
    <p:sldId id="296" r:id="rId43"/>
    <p:sldId id="297" r:id="rId44"/>
  </p:sldIdLst>
  <p:sldSz cx="18288000" cy="10287000"/>
  <p:notesSz cx="6858000" cy="9144000"/>
  <p:embeddedFontLst>
    <p:embeddedFont>
      <p:font typeface="ABeeZee" panose="020B0604020202020204" charset="0"/>
      <p:regular r:id="rId45"/>
    </p:embeddedFont>
    <p:embeddedFont>
      <p:font typeface="ABeeZee Bold" panose="020B0604020202020204" charset="0"/>
      <p:regular r:id="rId46"/>
    </p:embeddedFont>
    <p:embeddedFont>
      <p:font typeface="ABeeZee Bold Italics" panose="020B0604020202020204" charset="0"/>
      <p:regular r:id="rId47"/>
    </p:embeddedFont>
    <p:embeddedFont>
      <p:font typeface="Canva Sans Bold" panose="020B0604020202020204" charset="0"/>
      <p:regular r:id="rId4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2" d="100"/>
          <a:sy n="52" d="100"/>
        </p:scale>
        <p:origin x="223"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3.fntdata"/><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1.fntdata"/><Relationship Id="rId53" Type="http://schemas.microsoft.com/office/2016/11/relationships/changesInfo" Target="changesInfos/changesInfo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4.fntdata"/><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2.fntdata"/><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ael Suhy" userId="a945e1d2cf30d194" providerId="LiveId" clId="{41D02ED2-5F61-4C73-8C09-D50253F3A62F}"/>
    <pc:docChg chg="custSel modSld">
      <pc:chgData name="Michael Suhy" userId="a945e1d2cf30d194" providerId="LiveId" clId="{41D02ED2-5F61-4C73-8C09-D50253F3A62F}" dt="2026-08-18T00:00:55.410" v="100" actId="6549"/>
      <pc:docMkLst>
        <pc:docMk/>
      </pc:docMkLst>
      <pc:sldChg chg="addSp delSp mod">
        <pc:chgData name="Michael Suhy" userId="a945e1d2cf30d194" providerId="LiveId" clId="{41D02ED2-5F61-4C73-8C09-D50253F3A62F}" dt="2026-08-17T23:58:59.413" v="2" actId="22"/>
        <pc:sldMkLst>
          <pc:docMk/>
          <pc:sldMk cId="0" sldId="258"/>
        </pc:sldMkLst>
        <pc:picChg chg="add del">
          <ac:chgData name="Michael Suhy" userId="a945e1d2cf30d194" providerId="LiveId" clId="{41D02ED2-5F61-4C73-8C09-D50253F3A62F}" dt="2026-08-17T23:58:19.210" v="1" actId="478"/>
          <ac:picMkLst>
            <pc:docMk/>
            <pc:sldMk cId="0" sldId="258"/>
            <ac:picMk id="26" creationId="{7FD96887-CBE4-49E7-902B-BD431A4510AF}"/>
          </ac:picMkLst>
        </pc:picChg>
        <pc:picChg chg="add">
          <ac:chgData name="Michael Suhy" userId="a945e1d2cf30d194" providerId="LiveId" clId="{41D02ED2-5F61-4C73-8C09-D50253F3A62F}" dt="2026-08-17T23:58:59.413" v="2" actId="22"/>
          <ac:picMkLst>
            <pc:docMk/>
            <pc:sldMk cId="0" sldId="258"/>
            <ac:picMk id="28" creationId="{3BBD05A1-2242-0E92-E74C-938F556C2203}"/>
          </ac:picMkLst>
        </pc:picChg>
      </pc:sldChg>
      <pc:sldChg chg="modSp mod">
        <pc:chgData name="Michael Suhy" userId="a945e1d2cf30d194" providerId="LiveId" clId="{41D02ED2-5F61-4C73-8C09-D50253F3A62F}" dt="2026-08-17T23:59:17.917" v="19" actId="20577"/>
        <pc:sldMkLst>
          <pc:docMk/>
          <pc:sldMk cId="0" sldId="261"/>
        </pc:sldMkLst>
        <pc:spChg chg="mod">
          <ac:chgData name="Michael Suhy" userId="a945e1d2cf30d194" providerId="LiveId" clId="{41D02ED2-5F61-4C73-8C09-D50253F3A62F}" dt="2026-08-17T23:59:17.917" v="19" actId="20577"/>
          <ac:spMkLst>
            <pc:docMk/>
            <pc:sldMk cId="0" sldId="261"/>
            <ac:spMk id="5" creationId="{00000000-0000-0000-0000-000000000000}"/>
          </ac:spMkLst>
        </pc:spChg>
      </pc:sldChg>
      <pc:sldChg chg="modSp mod">
        <pc:chgData name="Michael Suhy" userId="a945e1d2cf30d194" providerId="LiveId" clId="{41D02ED2-5F61-4C73-8C09-D50253F3A62F}" dt="2026-08-18T00:00:55.410" v="100" actId="6549"/>
        <pc:sldMkLst>
          <pc:docMk/>
          <pc:sldMk cId="0" sldId="292"/>
        </pc:sldMkLst>
        <pc:spChg chg="mod">
          <ac:chgData name="Michael Suhy" userId="a945e1d2cf30d194" providerId="LiveId" clId="{41D02ED2-5F61-4C73-8C09-D50253F3A62F}" dt="2026-08-18T00:00:36.486" v="97" actId="20577"/>
          <ac:spMkLst>
            <pc:docMk/>
            <pc:sldMk cId="0" sldId="292"/>
            <ac:spMk id="5" creationId="{00000000-0000-0000-0000-000000000000}"/>
          </ac:spMkLst>
        </pc:spChg>
        <pc:spChg chg="mod">
          <ac:chgData name="Michael Suhy" userId="a945e1d2cf30d194" providerId="LiveId" clId="{41D02ED2-5F61-4C73-8C09-D50253F3A62F}" dt="2026-08-18T00:00:55.410" v="100" actId="6549"/>
          <ac:spMkLst>
            <pc:docMk/>
            <pc:sldMk cId="0" sldId="292"/>
            <ac:spMk id="6"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png"/><Relationship Id="rId7" Type="http://schemas.openxmlformats.org/officeDocument/2006/relationships/image" Target="../media/image2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s>
</file>

<file path=ppt/slides/_rels/slide1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png"/><Relationship Id="rId7" Type="http://schemas.openxmlformats.org/officeDocument/2006/relationships/image" Target="../media/image29.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5.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jpe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2.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2.png"/><Relationship Id="rId7" Type="http://schemas.openxmlformats.org/officeDocument/2006/relationships/image" Target="../media/image4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 Id="rId9" Type="http://schemas.openxmlformats.org/officeDocument/2006/relationships/image" Target="../media/image44.pn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45.png"/></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50.png"/></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4.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6DB0E"/>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2371895" y="3425820"/>
            <a:ext cx="13544210" cy="1717680"/>
          </a:xfrm>
          <a:prstGeom prst="rect">
            <a:avLst/>
          </a:prstGeom>
        </p:spPr>
        <p:txBody>
          <a:bodyPr wrap="square" lIns="0" tIns="0" rIns="0" bIns="0" rtlCol="0" anchor="t">
            <a:spAutoFit/>
          </a:bodyPr>
          <a:lstStyle/>
          <a:p>
            <a:pPr algn="ctr">
              <a:lnSpc>
                <a:spcPts val="13999"/>
              </a:lnSpc>
            </a:pPr>
            <a:r>
              <a:rPr lang="en-US" sz="9999" dirty="0">
                <a:solidFill>
                  <a:srgbClr val="4B8A98"/>
                </a:solidFill>
                <a:latin typeface="ABeeZee Bold"/>
                <a:ea typeface="ABeeZee Bold"/>
                <a:cs typeface="ABeeZee Bold"/>
                <a:sym typeface="ABeeZee Bold"/>
              </a:rPr>
              <a:t>Food Allergy Training</a:t>
            </a:r>
          </a:p>
        </p:txBody>
      </p:sp>
      <p:sp>
        <p:nvSpPr>
          <p:cNvPr id="5" name="TextBox 5"/>
          <p:cNvSpPr txBox="1"/>
          <p:nvPr/>
        </p:nvSpPr>
        <p:spPr>
          <a:xfrm>
            <a:off x="5462714" y="5894714"/>
            <a:ext cx="7719885" cy="1461939"/>
          </a:xfrm>
          <a:prstGeom prst="rect">
            <a:avLst/>
          </a:prstGeom>
        </p:spPr>
        <p:txBody>
          <a:bodyPr wrap="square" lIns="0" tIns="0" rIns="0" bIns="0" rtlCol="0" anchor="t">
            <a:spAutoFit/>
          </a:bodyPr>
          <a:lstStyle/>
          <a:p>
            <a:pPr algn="ctr">
              <a:lnSpc>
                <a:spcPts val="5667"/>
              </a:lnSpc>
            </a:pPr>
            <a:r>
              <a:rPr lang="en-US" sz="5199" b="1" dirty="0">
                <a:solidFill>
                  <a:srgbClr val="999B9E"/>
                </a:solidFill>
                <a:latin typeface="Canva Sans Bold"/>
                <a:ea typeface="Canva Sans Bold"/>
                <a:cs typeface="Canva Sans Bold"/>
                <a:sym typeface="Canva Sans Bold"/>
              </a:rPr>
              <a:t>The Ultimate Overview</a:t>
            </a:r>
          </a:p>
          <a:p>
            <a:pPr algn="ctr">
              <a:lnSpc>
                <a:spcPts val="5667"/>
              </a:lnSpc>
            </a:pPr>
            <a:r>
              <a:rPr lang="en-US" sz="5199" b="1" dirty="0">
                <a:solidFill>
                  <a:srgbClr val="999B9E"/>
                </a:solidFill>
                <a:latin typeface="Canva Sans Bold"/>
                <a:ea typeface="Canva Sans Bold"/>
                <a:cs typeface="Canva Sans Bold"/>
                <a:sym typeface="Canva Sans Bold"/>
              </a:rPr>
              <a:t>for Food Services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3037156" y="463168"/>
            <a:ext cx="12355244"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What Really is Anaphylaxis?</a:t>
            </a:r>
          </a:p>
        </p:txBody>
      </p:sp>
      <p:sp>
        <p:nvSpPr>
          <p:cNvPr id="5" name="TextBox 5"/>
          <p:cNvSpPr txBox="1"/>
          <p:nvPr/>
        </p:nvSpPr>
        <p:spPr>
          <a:xfrm>
            <a:off x="1028700" y="3422904"/>
            <a:ext cx="15641803" cy="5286756"/>
          </a:xfrm>
          <a:prstGeom prst="rect">
            <a:avLst/>
          </a:prstGeom>
        </p:spPr>
        <p:txBody>
          <a:bodyPr lIns="0" tIns="0" rIns="0" bIns="0" rtlCol="0" anchor="t">
            <a:spAutoFit/>
          </a:bodyPr>
          <a:lstStyle/>
          <a:p>
            <a:pPr marL="1036320" lvl="1" indent="-518160" algn="l">
              <a:lnSpc>
                <a:spcPts val="5232"/>
              </a:lnSpc>
              <a:buFont typeface="Arial"/>
              <a:buChar char="•"/>
            </a:pPr>
            <a:r>
              <a:rPr lang="en-US" sz="4800" dirty="0">
                <a:solidFill>
                  <a:srgbClr val="4B8A98"/>
                </a:solidFill>
                <a:latin typeface="ABeeZee Bold"/>
                <a:ea typeface="ABeeZee Bold"/>
                <a:cs typeface="ABeeZee Bold"/>
                <a:sym typeface="ABeeZee Bold"/>
              </a:rPr>
              <a:t>Anaphylaxis</a:t>
            </a:r>
            <a:r>
              <a:rPr lang="en-US" sz="4800" dirty="0">
                <a:solidFill>
                  <a:srgbClr val="000000"/>
                </a:solidFill>
                <a:latin typeface="ABeeZee"/>
                <a:ea typeface="ABeeZee"/>
                <a:cs typeface="ABeeZee"/>
                <a:sym typeface="ABeeZee"/>
              </a:rPr>
              <a:t> is a severe allergic reaction.</a:t>
            </a:r>
          </a:p>
          <a:p>
            <a:pPr algn="l">
              <a:lnSpc>
                <a:spcPts val="5232"/>
              </a:lnSpc>
            </a:pPr>
            <a:endParaRPr lang="en-US" sz="4800" dirty="0">
              <a:solidFill>
                <a:srgbClr val="000000"/>
              </a:solidFill>
              <a:latin typeface="ABeeZee"/>
              <a:ea typeface="ABeeZee"/>
              <a:cs typeface="ABeeZee"/>
              <a:sym typeface="ABeeZee"/>
            </a:endParaRPr>
          </a:p>
          <a:p>
            <a:pPr marL="1036320" lvl="1" indent="-518160" algn="l">
              <a:lnSpc>
                <a:spcPts val="5232"/>
              </a:lnSpc>
              <a:buFont typeface="Arial"/>
              <a:buChar char="•"/>
            </a:pPr>
            <a:r>
              <a:rPr lang="en-US" sz="4800" dirty="0">
                <a:solidFill>
                  <a:srgbClr val="4B8A98"/>
                </a:solidFill>
                <a:latin typeface="ABeeZee Bold"/>
                <a:ea typeface="ABeeZee Bold"/>
                <a:cs typeface="ABeeZee Bold"/>
                <a:sym typeface="ABeeZee Bold"/>
              </a:rPr>
              <a:t>Anaphylaxis</a:t>
            </a:r>
            <a:r>
              <a:rPr lang="en-US" sz="4800" dirty="0">
                <a:solidFill>
                  <a:srgbClr val="000000"/>
                </a:solidFill>
                <a:latin typeface="ABeeZee"/>
                <a:ea typeface="ABeeZee"/>
                <a:cs typeface="ABeeZee"/>
                <a:sym typeface="ABeeZee"/>
              </a:rPr>
              <a:t> may start as “just hives” but then progress to involve breathing trouble and even death.</a:t>
            </a:r>
          </a:p>
          <a:p>
            <a:pPr algn="l">
              <a:lnSpc>
                <a:spcPts val="5232"/>
              </a:lnSpc>
            </a:pPr>
            <a:endParaRPr lang="en-US" sz="4800" dirty="0">
              <a:solidFill>
                <a:srgbClr val="000000"/>
              </a:solidFill>
              <a:latin typeface="ABeeZee"/>
              <a:ea typeface="ABeeZee"/>
              <a:cs typeface="ABeeZee"/>
              <a:sym typeface="ABeeZee"/>
            </a:endParaRPr>
          </a:p>
          <a:p>
            <a:pPr marL="1036320" lvl="1" indent="-518160" algn="l">
              <a:lnSpc>
                <a:spcPts val="5232"/>
              </a:lnSpc>
              <a:buFont typeface="Arial"/>
              <a:buChar char="•"/>
            </a:pPr>
            <a:r>
              <a:rPr lang="en-US" sz="4800" dirty="0">
                <a:solidFill>
                  <a:srgbClr val="4B8A98"/>
                </a:solidFill>
                <a:latin typeface="ABeeZee Bold"/>
                <a:ea typeface="ABeeZee Bold"/>
                <a:cs typeface="ABeeZee Bold"/>
                <a:sym typeface="ABeeZee Bold"/>
              </a:rPr>
              <a:t>Anaphylaxis</a:t>
            </a:r>
            <a:r>
              <a:rPr lang="en-US" sz="4800" dirty="0">
                <a:solidFill>
                  <a:srgbClr val="000000"/>
                </a:solidFill>
                <a:latin typeface="ABeeZee"/>
                <a:ea typeface="ABeeZee"/>
                <a:cs typeface="ABeeZee"/>
                <a:sym typeface="ABeeZee"/>
              </a:rPr>
              <a:t> should be treated promptly with epinephrine.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Freeform 4"/>
          <p:cNvSpPr/>
          <p:nvPr/>
        </p:nvSpPr>
        <p:spPr>
          <a:xfrm>
            <a:off x="6878453" y="3476200"/>
            <a:ext cx="4531094" cy="5446026"/>
          </a:xfrm>
          <a:custGeom>
            <a:avLst/>
            <a:gdLst/>
            <a:ahLst/>
            <a:cxnLst/>
            <a:rect l="l" t="t" r="r" b="b"/>
            <a:pathLst>
              <a:path w="4531094" h="5446026">
                <a:moveTo>
                  <a:pt x="0" y="0"/>
                </a:moveTo>
                <a:lnTo>
                  <a:pt x="4531094" y="0"/>
                </a:lnTo>
                <a:lnTo>
                  <a:pt x="4531094" y="5446026"/>
                </a:lnTo>
                <a:lnTo>
                  <a:pt x="0" y="5446026"/>
                </a:lnTo>
                <a:lnTo>
                  <a:pt x="0" y="0"/>
                </a:lnTo>
                <a:close/>
              </a:path>
            </a:pathLst>
          </a:custGeom>
          <a:blipFill>
            <a:blip r:embed="rId4"/>
            <a:stretch>
              <a:fillRect/>
            </a:stretch>
          </a:blipFill>
        </p:spPr>
        <p:txBody>
          <a:bodyPr/>
          <a:lstStyle/>
          <a:p>
            <a:endParaRPr lang="en-US"/>
          </a:p>
        </p:txBody>
      </p:sp>
      <p:sp>
        <p:nvSpPr>
          <p:cNvPr id="5" name="Freeform 5"/>
          <p:cNvSpPr/>
          <p:nvPr/>
        </p:nvSpPr>
        <p:spPr>
          <a:xfrm>
            <a:off x="3174912" y="2143737"/>
            <a:ext cx="2178965" cy="2178965"/>
          </a:xfrm>
          <a:custGeom>
            <a:avLst/>
            <a:gdLst/>
            <a:ahLst/>
            <a:cxnLst/>
            <a:rect l="l" t="t" r="r" b="b"/>
            <a:pathLst>
              <a:path w="2178965" h="2178965">
                <a:moveTo>
                  <a:pt x="0" y="0"/>
                </a:moveTo>
                <a:lnTo>
                  <a:pt x="2178965" y="0"/>
                </a:lnTo>
                <a:lnTo>
                  <a:pt x="2178965" y="2178965"/>
                </a:lnTo>
                <a:lnTo>
                  <a:pt x="0" y="2178965"/>
                </a:lnTo>
                <a:lnTo>
                  <a:pt x="0" y="0"/>
                </a:lnTo>
                <a:close/>
              </a:path>
            </a:pathLst>
          </a:custGeom>
          <a:blipFill>
            <a:blip r:embed="rId5"/>
            <a:stretch>
              <a:fillRect/>
            </a:stretch>
          </a:blipFill>
        </p:spPr>
        <p:txBody>
          <a:bodyPr/>
          <a:lstStyle/>
          <a:p>
            <a:endParaRPr lang="en-US"/>
          </a:p>
        </p:txBody>
      </p:sp>
      <p:sp>
        <p:nvSpPr>
          <p:cNvPr id="6" name="Freeform 6"/>
          <p:cNvSpPr/>
          <p:nvPr/>
        </p:nvSpPr>
        <p:spPr>
          <a:xfrm>
            <a:off x="3174912" y="4844775"/>
            <a:ext cx="2178965" cy="2178965"/>
          </a:xfrm>
          <a:custGeom>
            <a:avLst/>
            <a:gdLst/>
            <a:ahLst/>
            <a:cxnLst/>
            <a:rect l="l" t="t" r="r" b="b"/>
            <a:pathLst>
              <a:path w="2178965" h="2178965">
                <a:moveTo>
                  <a:pt x="0" y="0"/>
                </a:moveTo>
                <a:lnTo>
                  <a:pt x="2178965" y="0"/>
                </a:lnTo>
                <a:lnTo>
                  <a:pt x="2178965" y="2178965"/>
                </a:lnTo>
                <a:lnTo>
                  <a:pt x="0" y="2178965"/>
                </a:lnTo>
                <a:lnTo>
                  <a:pt x="0" y="0"/>
                </a:lnTo>
                <a:close/>
              </a:path>
            </a:pathLst>
          </a:custGeom>
          <a:blipFill>
            <a:blip r:embed="rId6"/>
            <a:stretch>
              <a:fillRect/>
            </a:stretch>
          </a:blipFill>
        </p:spPr>
        <p:txBody>
          <a:bodyPr/>
          <a:lstStyle/>
          <a:p>
            <a:endParaRPr lang="en-US"/>
          </a:p>
        </p:txBody>
      </p:sp>
      <p:sp>
        <p:nvSpPr>
          <p:cNvPr id="7" name="Freeform 7"/>
          <p:cNvSpPr/>
          <p:nvPr/>
        </p:nvSpPr>
        <p:spPr>
          <a:xfrm>
            <a:off x="3174912" y="7547615"/>
            <a:ext cx="2178965" cy="2178965"/>
          </a:xfrm>
          <a:custGeom>
            <a:avLst/>
            <a:gdLst/>
            <a:ahLst/>
            <a:cxnLst/>
            <a:rect l="l" t="t" r="r" b="b"/>
            <a:pathLst>
              <a:path w="2178965" h="2178965">
                <a:moveTo>
                  <a:pt x="0" y="0"/>
                </a:moveTo>
                <a:lnTo>
                  <a:pt x="2178965" y="0"/>
                </a:lnTo>
                <a:lnTo>
                  <a:pt x="2178965" y="2178965"/>
                </a:lnTo>
                <a:lnTo>
                  <a:pt x="0" y="2178965"/>
                </a:lnTo>
                <a:lnTo>
                  <a:pt x="0" y="0"/>
                </a:lnTo>
                <a:close/>
              </a:path>
            </a:pathLst>
          </a:custGeom>
          <a:blipFill>
            <a:blip r:embed="rId7"/>
            <a:stretch>
              <a:fillRect/>
            </a:stretch>
          </a:blipFill>
        </p:spPr>
        <p:txBody>
          <a:bodyPr/>
          <a:lstStyle/>
          <a:p>
            <a:endParaRPr lang="en-US"/>
          </a:p>
        </p:txBody>
      </p:sp>
      <p:sp>
        <p:nvSpPr>
          <p:cNvPr id="8" name="Freeform 8"/>
          <p:cNvSpPr/>
          <p:nvPr/>
        </p:nvSpPr>
        <p:spPr>
          <a:xfrm>
            <a:off x="12933547" y="2143737"/>
            <a:ext cx="2178965" cy="2178965"/>
          </a:xfrm>
          <a:custGeom>
            <a:avLst/>
            <a:gdLst/>
            <a:ahLst/>
            <a:cxnLst/>
            <a:rect l="l" t="t" r="r" b="b"/>
            <a:pathLst>
              <a:path w="2178965" h="2178965">
                <a:moveTo>
                  <a:pt x="0" y="0"/>
                </a:moveTo>
                <a:lnTo>
                  <a:pt x="2178965" y="0"/>
                </a:lnTo>
                <a:lnTo>
                  <a:pt x="2178965" y="2178965"/>
                </a:lnTo>
                <a:lnTo>
                  <a:pt x="0" y="2178965"/>
                </a:lnTo>
                <a:lnTo>
                  <a:pt x="0" y="0"/>
                </a:lnTo>
                <a:close/>
              </a:path>
            </a:pathLst>
          </a:custGeom>
          <a:blipFill>
            <a:blip r:embed="rId8"/>
            <a:stretch>
              <a:fillRect/>
            </a:stretch>
          </a:blipFill>
          <a:ln w="9525" cap="sq">
            <a:solidFill>
              <a:srgbClr val="000000"/>
            </a:solidFill>
            <a:prstDash val="solid"/>
            <a:miter/>
          </a:ln>
        </p:spPr>
        <p:txBody>
          <a:bodyPr/>
          <a:lstStyle/>
          <a:p>
            <a:endParaRPr lang="en-US"/>
          </a:p>
        </p:txBody>
      </p:sp>
      <p:sp>
        <p:nvSpPr>
          <p:cNvPr id="9" name="Freeform 9"/>
          <p:cNvSpPr/>
          <p:nvPr/>
        </p:nvSpPr>
        <p:spPr>
          <a:xfrm>
            <a:off x="12933547" y="4810371"/>
            <a:ext cx="2178965" cy="2213370"/>
          </a:xfrm>
          <a:custGeom>
            <a:avLst/>
            <a:gdLst/>
            <a:ahLst/>
            <a:cxnLst/>
            <a:rect l="l" t="t" r="r" b="b"/>
            <a:pathLst>
              <a:path w="2178965" h="2213370">
                <a:moveTo>
                  <a:pt x="0" y="0"/>
                </a:moveTo>
                <a:lnTo>
                  <a:pt x="2178965" y="0"/>
                </a:lnTo>
                <a:lnTo>
                  <a:pt x="2178965" y="2213369"/>
                </a:lnTo>
                <a:lnTo>
                  <a:pt x="0" y="2213369"/>
                </a:lnTo>
                <a:lnTo>
                  <a:pt x="0" y="0"/>
                </a:lnTo>
                <a:close/>
              </a:path>
            </a:pathLst>
          </a:custGeom>
          <a:blipFill>
            <a:blip r:embed="rId9"/>
            <a:stretch>
              <a:fillRect/>
            </a:stretch>
          </a:blipFill>
          <a:ln w="9525" cap="sq">
            <a:solidFill>
              <a:srgbClr val="000000"/>
            </a:solidFill>
            <a:prstDash val="solid"/>
            <a:miter/>
          </a:ln>
        </p:spPr>
        <p:txBody>
          <a:bodyPr/>
          <a:lstStyle/>
          <a:p>
            <a:endParaRPr lang="en-US"/>
          </a:p>
        </p:txBody>
      </p:sp>
      <p:sp>
        <p:nvSpPr>
          <p:cNvPr id="10" name="Freeform 10"/>
          <p:cNvSpPr/>
          <p:nvPr/>
        </p:nvSpPr>
        <p:spPr>
          <a:xfrm>
            <a:off x="12933547" y="7471415"/>
            <a:ext cx="2178965" cy="2178965"/>
          </a:xfrm>
          <a:custGeom>
            <a:avLst/>
            <a:gdLst/>
            <a:ahLst/>
            <a:cxnLst/>
            <a:rect l="l" t="t" r="r" b="b"/>
            <a:pathLst>
              <a:path w="2178965" h="2178965">
                <a:moveTo>
                  <a:pt x="0" y="0"/>
                </a:moveTo>
                <a:lnTo>
                  <a:pt x="2178965" y="0"/>
                </a:lnTo>
                <a:lnTo>
                  <a:pt x="2178965" y="2178965"/>
                </a:lnTo>
                <a:lnTo>
                  <a:pt x="0" y="2178965"/>
                </a:lnTo>
                <a:lnTo>
                  <a:pt x="0" y="0"/>
                </a:lnTo>
                <a:close/>
              </a:path>
            </a:pathLst>
          </a:custGeom>
          <a:blipFill>
            <a:blip r:embed="rId10"/>
            <a:stretch>
              <a:fillRect/>
            </a:stretch>
          </a:blipFill>
          <a:ln w="9525" cap="sq">
            <a:solidFill>
              <a:srgbClr val="000000"/>
            </a:solidFill>
            <a:prstDash val="solid"/>
            <a:miter/>
          </a:ln>
        </p:spPr>
        <p:txBody>
          <a:bodyPr/>
          <a:lstStyle/>
          <a:p>
            <a:endParaRPr lang="en-US"/>
          </a:p>
        </p:txBody>
      </p:sp>
      <p:sp>
        <p:nvSpPr>
          <p:cNvPr id="11" name="TextBox 11"/>
          <p:cNvSpPr txBox="1"/>
          <p:nvPr/>
        </p:nvSpPr>
        <p:spPr>
          <a:xfrm>
            <a:off x="3541470" y="463168"/>
            <a:ext cx="11393729"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Symptoms of Anaphylaxis</a:t>
            </a:r>
          </a:p>
        </p:txBody>
      </p:sp>
      <p:sp>
        <p:nvSpPr>
          <p:cNvPr id="12" name="TextBox 12"/>
          <p:cNvSpPr txBox="1"/>
          <p:nvPr/>
        </p:nvSpPr>
        <p:spPr>
          <a:xfrm>
            <a:off x="148979" y="2523226"/>
            <a:ext cx="2918732" cy="1474763"/>
          </a:xfrm>
          <a:prstGeom prst="rect">
            <a:avLst/>
          </a:prstGeom>
        </p:spPr>
        <p:txBody>
          <a:bodyPr lIns="0" tIns="0" rIns="0" bIns="0" rtlCol="0" anchor="t">
            <a:spAutoFit/>
          </a:bodyPr>
          <a:lstStyle/>
          <a:p>
            <a:pPr algn="r">
              <a:lnSpc>
                <a:spcPts val="2289"/>
              </a:lnSpc>
              <a:spcBef>
                <a:spcPct val="0"/>
              </a:spcBef>
            </a:pPr>
            <a:r>
              <a:rPr lang="en-US" sz="2100" dirty="0">
                <a:solidFill>
                  <a:srgbClr val="000000"/>
                </a:solidFill>
                <a:latin typeface="ABeeZee"/>
                <a:ea typeface="ABeeZee"/>
                <a:cs typeface="ABeeZee"/>
                <a:sym typeface="ABeeZee"/>
              </a:rPr>
              <a:t>Altered mental status</a:t>
            </a:r>
          </a:p>
          <a:p>
            <a:pPr algn="r">
              <a:lnSpc>
                <a:spcPts val="2289"/>
              </a:lnSpc>
              <a:spcBef>
                <a:spcPct val="0"/>
              </a:spcBef>
            </a:pPr>
            <a:r>
              <a:rPr lang="en-US" sz="2100" dirty="0">
                <a:solidFill>
                  <a:srgbClr val="000000"/>
                </a:solidFill>
                <a:latin typeface="ABeeZee"/>
                <a:ea typeface="ABeeZee"/>
                <a:cs typeface="ABeeZee"/>
                <a:sym typeface="ABeeZee"/>
              </a:rPr>
              <a:t>Feeling Faint</a:t>
            </a:r>
          </a:p>
          <a:p>
            <a:pPr algn="r">
              <a:lnSpc>
                <a:spcPts val="2289"/>
              </a:lnSpc>
              <a:spcBef>
                <a:spcPct val="0"/>
              </a:spcBef>
            </a:pPr>
            <a:r>
              <a:rPr lang="en-US" sz="2100" dirty="0">
                <a:solidFill>
                  <a:srgbClr val="000000"/>
                </a:solidFill>
                <a:latin typeface="ABeeZee"/>
                <a:ea typeface="ABeeZee"/>
                <a:cs typeface="ABeeZee"/>
                <a:sym typeface="ABeeZee"/>
              </a:rPr>
              <a:t>Loss of Consciousness</a:t>
            </a:r>
          </a:p>
          <a:p>
            <a:pPr algn="r">
              <a:lnSpc>
                <a:spcPts val="2289"/>
              </a:lnSpc>
              <a:spcBef>
                <a:spcPct val="0"/>
              </a:spcBef>
            </a:pPr>
            <a:r>
              <a:rPr lang="en-US" sz="2100" dirty="0">
                <a:solidFill>
                  <a:srgbClr val="000000"/>
                </a:solidFill>
                <a:latin typeface="ABeeZee"/>
                <a:ea typeface="ABeeZee"/>
                <a:cs typeface="ABeeZee"/>
                <a:sym typeface="ABeeZee"/>
              </a:rPr>
              <a:t>(due to low blood pressure)</a:t>
            </a:r>
          </a:p>
        </p:txBody>
      </p:sp>
      <p:sp>
        <p:nvSpPr>
          <p:cNvPr id="13" name="TextBox 13"/>
          <p:cNvSpPr txBox="1"/>
          <p:nvPr/>
        </p:nvSpPr>
        <p:spPr>
          <a:xfrm>
            <a:off x="685801" y="5652889"/>
            <a:ext cx="2381912" cy="884858"/>
          </a:xfrm>
          <a:prstGeom prst="rect">
            <a:avLst/>
          </a:prstGeom>
        </p:spPr>
        <p:txBody>
          <a:bodyPr wrap="square" lIns="0" tIns="0" rIns="0" bIns="0" rtlCol="0" anchor="t">
            <a:spAutoFit/>
          </a:bodyPr>
          <a:lstStyle/>
          <a:p>
            <a:pPr algn="r">
              <a:lnSpc>
                <a:spcPts val="2289"/>
              </a:lnSpc>
              <a:spcBef>
                <a:spcPct val="0"/>
              </a:spcBef>
            </a:pPr>
            <a:r>
              <a:rPr lang="en-US" sz="2100" dirty="0">
                <a:solidFill>
                  <a:srgbClr val="000000"/>
                </a:solidFill>
                <a:latin typeface="ABeeZee"/>
                <a:ea typeface="ABeeZee"/>
                <a:cs typeface="ABeeZee"/>
                <a:sym typeface="ABeeZee"/>
              </a:rPr>
              <a:t>Coughing</a:t>
            </a:r>
          </a:p>
          <a:p>
            <a:pPr algn="r">
              <a:lnSpc>
                <a:spcPts val="2289"/>
              </a:lnSpc>
              <a:spcBef>
                <a:spcPct val="0"/>
              </a:spcBef>
            </a:pPr>
            <a:r>
              <a:rPr lang="en-US" sz="2100" dirty="0">
                <a:solidFill>
                  <a:srgbClr val="000000"/>
                </a:solidFill>
                <a:latin typeface="ABeeZee"/>
                <a:ea typeface="ABeeZee"/>
                <a:cs typeface="ABeeZee"/>
                <a:sym typeface="ABeeZee"/>
              </a:rPr>
              <a:t>Trouble breathing</a:t>
            </a:r>
          </a:p>
          <a:p>
            <a:pPr algn="r">
              <a:lnSpc>
                <a:spcPts val="2289"/>
              </a:lnSpc>
              <a:spcBef>
                <a:spcPct val="0"/>
              </a:spcBef>
            </a:pPr>
            <a:r>
              <a:rPr lang="en-US" sz="2100" dirty="0">
                <a:solidFill>
                  <a:srgbClr val="000000"/>
                </a:solidFill>
                <a:latin typeface="ABeeZee"/>
                <a:ea typeface="ABeeZee"/>
                <a:cs typeface="ABeeZee"/>
                <a:sym typeface="ABeeZee"/>
              </a:rPr>
              <a:t>Wheezing</a:t>
            </a:r>
          </a:p>
        </p:txBody>
      </p:sp>
      <p:sp>
        <p:nvSpPr>
          <p:cNvPr id="14" name="TextBox 14"/>
          <p:cNvSpPr txBox="1"/>
          <p:nvPr/>
        </p:nvSpPr>
        <p:spPr>
          <a:xfrm>
            <a:off x="1" y="8069979"/>
            <a:ext cx="3064564" cy="1179810"/>
          </a:xfrm>
          <a:prstGeom prst="rect">
            <a:avLst/>
          </a:prstGeom>
        </p:spPr>
        <p:txBody>
          <a:bodyPr wrap="square" lIns="0" tIns="0" rIns="0" bIns="0" rtlCol="0" anchor="t">
            <a:spAutoFit/>
          </a:bodyPr>
          <a:lstStyle/>
          <a:p>
            <a:pPr algn="r">
              <a:lnSpc>
                <a:spcPts val="2289"/>
              </a:lnSpc>
              <a:spcBef>
                <a:spcPct val="0"/>
              </a:spcBef>
            </a:pPr>
            <a:r>
              <a:rPr lang="en-US" sz="2100" dirty="0">
                <a:solidFill>
                  <a:srgbClr val="000000"/>
                </a:solidFill>
                <a:latin typeface="ABeeZee"/>
                <a:ea typeface="ABeeZee"/>
                <a:cs typeface="ABeeZee"/>
                <a:sym typeface="ABeeZee"/>
              </a:rPr>
              <a:t>Sudden-onset</a:t>
            </a:r>
          </a:p>
          <a:p>
            <a:pPr algn="r">
              <a:lnSpc>
                <a:spcPts val="2289"/>
              </a:lnSpc>
              <a:spcBef>
                <a:spcPct val="0"/>
              </a:spcBef>
            </a:pPr>
            <a:r>
              <a:rPr lang="en-US" sz="2100" dirty="0">
                <a:solidFill>
                  <a:srgbClr val="000000"/>
                </a:solidFill>
                <a:latin typeface="ABeeZee"/>
                <a:ea typeface="ABeeZee"/>
                <a:cs typeface="ABeeZee"/>
                <a:sym typeface="ABeeZee"/>
              </a:rPr>
              <a:t>Nausea/upset stomach</a:t>
            </a:r>
          </a:p>
          <a:p>
            <a:pPr algn="r">
              <a:lnSpc>
                <a:spcPts val="2289"/>
              </a:lnSpc>
              <a:spcBef>
                <a:spcPct val="0"/>
              </a:spcBef>
            </a:pPr>
            <a:r>
              <a:rPr lang="en-US" sz="2100" dirty="0">
                <a:solidFill>
                  <a:srgbClr val="000000"/>
                </a:solidFill>
                <a:latin typeface="ABeeZee"/>
                <a:ea typeface="ABeeZee"/>
                <a:cs typeface="ABeeZee"/>
                <a:sym typeface="ABeeZee"/>
              </a:rPr>
              <a:t>Vomiting</a:t>
            </a:r>
          </a:p>
          <a:p>
            <a:pPr algn="r">
              <a:lnSpc>
                <a:spcPts val="2289"/>
              </a:lnSpc>
              <a:spcBef>
                <a:spcPct val="0"/>
              </a:spcBef>
            </a:pPr>
            <a:r>
              <a:rPr lang="en-US" sz="2100" dirty="0">
                <a:solidFill>
                  <a:srgbClr val="000000"/>
                </a:solidFill>
                <a:latin typeface="ABeeZee"/>
                <a:ea typeface="ABeeZee"/>
                <a:cs typeface="ABeeZee"/>
                <a:sym typeface="ABeeZee"/>
              </a:rPr>
              <a:t>Diarrhea</a:t>
            </a:r>
          </a:p>
        </p:txBody>
      </p:sp>
      <p:sp>
        <p:nvSpPr>
          <p:cNvPr id="15" name="TextBox 15"/>
          <p:cNvSpPr txBox="1"/>
          <p:nvPr/>
        </p:nvSpPr>
        <p:spPr>
          <a:xfrm>
            <a:off x="15253980" y="2808976"/>
            <a:ext cx="2879867" cy="867537"/>
          </a:xfrm>
          <a:prstGeom prst="rect">
            <a:avLst/>
          </a:prstGeom>
        </p:spPr>
        <p:txBody>
          <a:bodyPr lIns="0" tIns="0" rIns="0" bIns="0" rtlCol="0" anchor="t">
            <a:spAutoFit/>
          </a:bodyPr>
          <a:lstStyle/>
          <a:p>
            <a:pPr algn="l">
              <a:lnSpc>
                <a:spcPts val="2289"/>
              </a:lnSpc>
              <a:spcBef>
                <a:spcPct val="0"/>
              </a:spcBef>
            </a:pPr>
            <a:r>
              <a:rPr lang="en-US" sz="2100">
                <a:solidFill>
                  <a:srgbClr val="000000"/>
                </a:solidFill>
                <a:latin typeface="ABeeZee"/>
                <a:ea typeface="ABeeZee"/>
                <a:cs typeface="ABeeZee"/>
                <a:sym typeface="ABeeZee"/>
              </a:rPr>
              <a:t>Sudden-onset upper</a:t>
            </a:r>
          </a:p>
          <a:p>
            <a:pPr algn="l">
              <a:lnSpc>
                <a:spcPts val="2289"/>
              </a:lnSpc>
              <a:spcBef>
                <a:spcPct val="0"/>
              </a:spcBef>
            </a:pPr>
            <a:r>
              <a:rPr lang="en-US" sz="2100">
                <a:solidFill>
                  <a:srgbClr val="000000"/>
                </a:solidFill>
                <a:latin typeface="ABeeZee"/>
                <a:ea typeface="ABeeZee"/>
                <a:cs typeface="ABeeZee"/>
                <a:sym typeface="ABeeZee"/>
              </a:rPr>
              <a:t>respiratory congestion </a:t>
            </a:r>
          </a:p>
          <a:p>
            <a:pPr algn="l">
              <a:lnSpc>
                <a:spcPts val="2289"/>
              </a:lnSpc>
              <a:spcBef>
                <a:spcPct val="0"/>
              </a:spcBef>
            </a:pPr>
            <a:r>
              <a:rPr lang="en-US" sz="2100">
                <a:solidFill>
                  <a:srgbClr val="000000"/>
                </a:solidFill>
                <a:latin typeface="ABeeZee"/>
                <a:ea typeface="ABeeZee"/>
                <a:cs typeface="ABeeZee"/>
                <a:sym typeface="ABeeZee"/>
              </a:rPr>
              <a:t>Sneezing</a:t>
            </a:r>
          </a:p>
        </p:txBody>
      </p:sp>
      <p:sp>
        <p:nvSpPr>
          <p:cNvPr id="16" name="TextBox 16"/>
          <p:cNvSpPr txBox="1"/>
          <p:nvPr/>
        </p:nvSpPr>
        <p:spPr>
          <a:xfrm>
            <a:off x="15253980" y="5652889"/>
            <a:ext cx="2458471" cy="581787"/>
          </a:xfrm>
          <a:prstGeom prst="rect">
            <a:avLst/>
          </a:prstGeom>
        </p:spPr>
        <p:txBody>
          <a:bodyPr lIns="0" tIns="0" rIns="0" bIns="0" rtlCol="0" anchor="t">
            <a:spAutoFit/>
          </a:bodyPr>
          <a:lstStyle/>
          <a:p>
            <a:pPr algn="l">
              <a:lnSpc>
                <a:spcPts val="2289"/>
              </a:lnSpc>
              <a:spcBef>
                <a:spcPct val="0"/>
              </a:spcBef>
            </a:pPr>
            <a:r>
              <a:rPr lang="en-US" sz="2100">
                <a:solidFill>
                  <a:srgbClr val="000000"/>
                </a:solidFill>
                <a:latin typeface="ABeeZee"/>
                <a:ea typeface="ABeeZee"/>
                <a:cs typeface="ABeeZee"/>
                <a:sym typeface="ABeeZee"/>
              </a:rPr>
              <a:t>Swelling anywhere </a:t>
            </a:r>
          </a:p>
          <a:p>
            <a:pPr algn="l">
              <a:lnSpc>
                <a:spcPts val="2289"/>
              </a:lnSpc>
              <a:spcBef>
                <a:spcPct val="0"/>
              </a:spcBef>
            </a:pPr>
            <a:r>
              <a:rPr lang="en-US" sz="2100">
                <a:solidFill>
                  <a:srgbClr val="000000"/>
                </a:solidFill>
                <a:latin typeface="ABeeZee"/>
                <a:ea typeface="ABeeZee"/>
                <a:cs typeface="ABeeZee"/>
                <a:sym typeface="ABeeZee"/>
              </a:rPr>
              <a:t>especially face</a:t>
            </a:r>
          </a:p>
        </p:txBody>
      </p:sp>
      <p:sp>
        <p:nvSpPr>
          <p:cNvPr id="17" name="TextBox 17"/>
          <p:cNvSpPr txBox="1"/>
          <p:nvPr/>
        </p:nvSpPr>
        <p:spPr>
          <a:xfrm>
            <a:off x="15264355" y="8279529"/>
            <a:ext cx="2448095" cy="581787"/>
          </a:xfrm>
          <a:prstGeom prst="rect">
            <a:avLst/>
          </a:prstGeom>
        </p:spPr>
        <p:txBody>
          <a:bodyPr lIns="0" tIns="0" rIns="0" bIns="0" rtlCol="0" anchor="t">
            <a:spAutoFit/>
          </a:bodyPr>
          <a:lstStyle/>
          <a:p>
            <a:pPr algn="ctr">
              <a:lnSpc>
                <a:spcPts val="2289"/>
              </a:lnSpc>
              <a:spcBef>
                <a:spcPct val="0"/>
              </a:spcBef>
            </a:pPr>
            <a:r>
              <a:rPr lang="en-US" sz="2100">
                <a:solidFill>
                  <a:srgbClr val="000000"/>
                </a:solidFill>
                <a:latin typeface="ABeeZee"/>
                <a:ea typeface="ABeeZee"/>
                <a:cs typeface="ABeeZee"/>
                <a:sym typeface="ABeeZee"/>
              </a:rPr>
              <a:t>Hives anywhere on </a:t>
            </a:r>
          </a:p>
          <a:p>
            <a:pPr algn="l">
              <a:lnSpc>
                <a:spcPts val="2289"/>
              </a:lnSpc>
              <a:spcBef>
                <a:spcPct val="0"/>
              </a:spcBef>
            </a:pPr>
            <a:r>
              <a:rPr lang="en-US" sz="2100">
                <a:solidFill>
                  <a:srgbClr val="000000"/>
                </a:solidFill>
                <a:latin typeface="ABeeZee"/>
                <a:ea typeface="ABeeZee"/>
                <a:cs typeface="ABeeZee"/>
                <a:sym typeface="ABeeZee"/>
              </a:rPr>
              <a:t>body</a:t>
            </a:r>
          </a:p>
        </p:txBody>
      </p:sp>
      <p:sp>
        <p:nvSpPr>
          <p:cNvPr id="18" name="AutoShape 18"/>
          <p:cNvSpPr/>
          <p:nvPr/>
        </p:nvSpPr>
        <p:spPr>
          <a:xfrm>
            <a:off x="5673046" y="3233220"/>
            <a:ext cx="2030087" cy="439039"/>
          </a:xfrm>
          <a:prstGeom prst="line">
            <a:avLst/>
          </a:prstGeom>
          <a:ln w="76200" cap="flat">
            <a:solidFill>
              <a:srgbClr val="000000"/>
            </a:solidFill>
            <a:prstDash val="solid"/>
            <a:headEnd type="none" w="sm" len="sm"/>
            <a:tailEnd type="none" w="sm" len="sm"/>
          </a:ln>
        </p:spPr>
        <p:txBody>
          <a:bodyPr/>
          <a:lstStyle/>
          <a:p>
            <a:endParaRPr lang="en-US"/>
          </a:p>
        </p:txBody>
      </p:sp>
      <p:sp>
        <p:nvSpPr>
          <p:cNvPr id="19" name="AutoShape 19"/>
          <p:cNvSpPr/>
          <p:nvPr/>
        </p:nvSpPr>
        <p:spPr>
          <a:xfrm flipV="1">
            <a:off x="5673046" y="4807536"/>
            <a:ext cx="2220451" cy="826303"/>
          </a:xfrm>
          <a:prstGeom prst="line">
            <a:avLst/>
          </a:prstGeom>
          <a:ln w="76200" cap="flat">
            <a:solidFill>
              <a:srgbClr val="000000"/>
            </a:solidFill>
            <a:prstDash val="solid"/>
            <a:headEnd type="none" w="sm" len="sm"/>
            <a:tailEnd type="none" w="sm" len="sm"/>
          </a:ln>
        </p:spPr>
        <p:txBody>
          <a:bodyPr/>
          <a:lstStyle/>
          <a:p>
            <a:endParaRPr lang="en-US"/>
          </a:p>
        </p:txBody>
      </p:sp>
      <p:sp>
        <p:nvSpPr>
          <p:cNvPr id="20" name="AutoShape 20"/>
          <p:cNvSpPr/>
          <p:nvPr/>
        </p:nvSpPr>
        <p:spPr>
          <a:xfrm flipV="1">
            <a:off x="5673046" y="5503904"/>
            <a:ext cx="2315632" cy="2756575"/>
          </a:xfrm>
          <a:prstGeom prst="line">
            <a:avLst/>
          </a:prstGeom>
          <a:ln w="76200" cap="flat">
            <a:solidFill>
              <a:srgbClr val="000000"/>
            </a:solidFill>
            <a:prstDash val="solid"/>
            <a:headEnd type="none" w="sm" len="sm"/>
            <a:tailEnd type="none" w="sm" len="sm"/>
          </a:ln>
        </p:spPr>
        <p:txBody>
          <a:bodyPr/>
          <a:lstStyle/>
          <a:p>
            <a:endParaRPr lang="en-US"/>
          </a:p>
        </p:txBody>
      </p:sp>
      <p:sp>
        <p:nvSpPr>
          <p:cNvPr id="21" name="AutoShape 21"/>
          <p:cNvSpPr/>
          <p:nvPr/>
        </p:nvSpPr>
        <p:spPr>
          <a:xfrm flipV="1">
            <a:off x="10394503" y="3233220"/>
            <a:ext cx="2231599" cy="613204"/>
          </a:xfrm>
          <a:prstGeom prst="line">
            <a:avLst/>
          </a:prstGeom>
          <a:ln w="76200" cap="flat">
            <a:solidFill>
              <a:srgbClr val="000000"/>
            </a:solidFill>
            <a:prstDash val="solid"/>
            <a:headEnd type="none" w="sm" len="sm"/>
            <a:tailEnd type="none" w="sm" len="sm"/>
          </a:ln>
        </p:spPr>
        <p:txBody>
          <a:bodyPr/>
          <a:lstStyle/>
          <a:p>
            <a:endParaRPr lang="en-US"/>
          </a:p>
        </p:txBody>
      </p:sp>
      <p:sp>
        <p:nvSpPr>
          <p:cNvPr id="22" name="AutoShape 22"/>
          <p:cNvSpPr/>
          <p:nvPr/>
        </p:nvSpPr>
        <p:spPr>
          <a:xfrm>
            <a:off x="10321606" y="4126143"/>
            <a:ext cx="2304496" cy="1808115"/>
          </a:xfrm>
          <a:prstGeom prst="line">
            <a:avLst/>
          </a:prstGeom>
          <a:ln w="76200" cap="flat">
            <a:solidFill>
              <a:srgbClr val="000000"/>
            </a:solidFill>
            <a:prstDash val="solid"/>
            <a:headEnd type="none" w="sm" len="sm"/>
            <a:tailEnd type="none" w="sm" len="sm"/>
          </a:ln>
        </p:spPr>
        <p:txBody>
          <a:bodyPr/>
          <a:lstStyle/>
          <a:p>
            <a:endParaRPr lang="en-US"/>
          </a:p>
        </p:txBody>
      </p:sp>
      <p:sp>
        <p:nvSpPr>
          <p:cNvPr id="23" name="AutoShape 23"/>
          <p:cNvSpPr/>
          <p:nvPr/>
        </p:nvSpPr>
        <p:spPr>
          <a:xfrm>
            <a:off x="11136896" y="7023740"/>
            <a:ext cx="1489206" cy="1027189"/>
          </a:xfrm>
          <a:prstGeom prst="line">
            <a:avLst/>
          </a:prstGeom>
          <a:ln w="76200" cap="flat">
            <a:solidFill>
              <a:srgbClr val="000000"/>
            </a:solidFill>
            <a:prstDash val="solid"/>
            <a:headEnd type="none" w="sm" len="sm"/>
            <a:tailEnd type="none" w="sm" len="sm"/>
          </a:ln>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Freeform 4"/>
          <p:cNvSpPr/>
          <p:nvPr/>
        </p:nvSpPr>
        <p:spPr>
          <a:xfrm>
            <a:off x="1229244" y="2122892"/>
            <a:ext cx="3083497" cy="3158561"/>
          </a:xfrm>
          <a:custGeom>
            <a:avLst/>
            <a:gdLst/>
            <a:ahLst/>
            <a:cxnLst/>
            <a:rect l="l" t="t" r="r" b="b"/>
            <a:pathLst>
              <a:path w="3083497" h="3158561">
                <a:moveTo>
                  <a:pt x="0" y="0"/>
                </a:moveTo>
                <a:lnTo>
                  <a:pt x="3083497" y="0"/>
                </a:lnTo>
                <a:lnTo>
                  <a:pt x="3083497" y="3158560"/>
                </a:lnTo>
                <a:lnTo>
                  <a:pt x="0" y="3158560"/>
                </a:lnTo>
                <a:lnTo>
                  <a:pt x="0" y="0"/>
                </a:lnTo>
                <a:close/>
              </a:path>
            </a:pathLst>
          </a:custGeom>
          <a:blipFill>
            <a:blip r:embed="rId4"/>
            <a:stretch>
              <a:fillRect b="-24894"/>
            </a:stretch>
          </a:blipFill>
        </p:spPr>
        <p:txBody>
          <a:bodyPr/>
          <a:lstStyle/>
          <a:p>
            <a:endParaRPr lang="en-US"/>
          </a:p>
        </p:txBody>
      </p:sp>
      <p:sp>
        <p:nvSpPr>
          <p:cNvPr id="5" name="Freeform 5"/>
          <p:cNvSpPr/>
          <p:nvPr/>
        </p:nvSpPr>
        <p:spPr>
          <a:xfrm>
            <a:off x="7602928" y="2122892"/>
            <a:ext cx="3082144" cy="3158561"/>
          </a:xfrm>
          <a:custGeom>
            <a:avLst/>
            <a:gdLst/>
            <a:ahLst/>
            <a:cxnLst/>
            <a:rect l="l" t="t" r="r" b="b"/>
            <a:pathLst>
              <a:path w="3082144" h="3158561">
                <a:moveTo>
                  <a:pt x="0" y="0"/>
                </a:moveTo>
                <a:lnTo>
                  <a:pt x="3082144" y="0"/>
                </a:lnTo>
                <a:lnTo>
                  <a:pt x="3082144" y="3158560"/>
                </a:lnTo>
                <a:lnTo>
                  <a:pt x="0" y="3158560"/>
                </a:lnTo>
                <a:lnTo>
                  <a:pt x="0" y="0"/>
                </a:lnTo>
                <a:close/>
              </a:path>
            </a:pathLst>
          </a:custGeom>
          <a:blipFill>
            <a:blip r:embed="rId5"/>
            <a:stretch>
              <a:fillRect/>
            </a:stretch>
          </a:blipFill>
        </p:spPr>
        <p:txBody>
          <a:bodyPr/>
          <a:lstStyle/>
          <a:p>
            <a:endParaRPr lang="en-US"/>
          </a:p>
        </p:txBody>
      </p:sp>
      <p:sp>
        <p:nvSpPr>
          <p:cNvPr id="6" name="Freeform 6"/>
          <p:cNvSpPr/>
          <p:nvPr/>
        </p:nvSpPr>
        <p:spPr>
          <a:xfrm>
            <a:off x="13971197" y="2122892"/>
            <a:ext cx="3106992" cy="3158561"/>
          </a:xfrm>
          <a:custGeom>
            <a:avLst/>
            <a:gdLst/>
            <a:ahLst/>
            <a:cxnLst/>
            <a:rect l="l" t="t" r="r" b="b"/>
            <a:pathLst>
              <a:path w="3106992" h="3158561">
                <a:moveTo>
                  <a:pt x="0" y="0"/>
                </a:moveTo>
                <a:lnTo>
                  <a:pt x="3106992" y="0"/>
                </a:lnTo>
                <a:lnTo>
                  <a:pt x="3106992" y="3158560"/>
                </a:lnTo>
                <a:lnTo>
                  <a:pt x="0" y="3158560"/>
                </a:lnTo>
                <a:lnTo>
                  <a:pt x="0" y="0"/>
                </a:lnTo>
                <a:close/>
              </a:path>
            </a:pathLst>
          </a:custGeom>
          <a:blipFill>
            <a:blip r:embed="rId6"/>
            <a:stretch>
              <a:fillRect/>
            </a:stretch>
          </a:blipFill>
        </p:spPr>
        <p:txBody>
          <a:bodyPr/>
          <a:lstStyle/>
          <a:p>
            <a:endParaRPr lang="en-US"/>
          </a:p>
        </p:txBody>
      </p:sp>
      <p:sp>
        <p:nvSpPr>
          <p:cNvPr id="7" name="Freeform 7"/>
          <p:cNvSpPr/>
          <p:nvPr/>
        </p:nvSpPr>
        <p:spPr>
          <a:xfrm>
            <a:off x="1229244" y="6317167"/>
            <a:ext cx="3087559" cy="3037355"/>
          </a:xfrm>
          <a:custGeom>
            <a:avLst/>
            <a:gdLst/>
            <a:ahLst/>
            <a:cxnLst/>
            <a:rect l="l" t="t" r="r" b="b"/>
            <a:pathLst>
              <a:path w="3087559" h="3037355">
                <a:moveTo>
                  <a:pt x="0" y="0"/>
                </a:moveTo>
                <a:lnTo>
                  <a:pt x="3087559" y="0"/>
                </a:lnTo>
                <a:lnTo>
                  <a:pt x="3087559" y="3037355"/>
                </a:lnTo>
                <a:lnTo>
                  <a:pt x="0" y="3037355"/>
                </a:lnTo>
                <a:lnTo>
                  <a:pt x="0" y="0"/>
                </a:lnTo>
                <a:close/>
              </a:path>
            </a:pathLst>
          </a:custGeom>
          <a:blipFill>
            <a:blip r:embed="rId7"/>
            <a:stretch>
              <a:fillRect/>
            </a:stretch>
          </a:blipFill>
        </p:spPr>
        <p:txBody>
          <a:bodyPr/>
          <a:lstStyle/>
          <a:p>
            <a:endParaRPr lang="en-US"/>
          </a:p>
        </p:txBody>
      </p:sp>
      <p:sp>
        <p:nvSpPr>
          <p:cNvPr id="8" name="Freeform 8"/>
          <p:cNvSpPr/>
          <p:nvPr/>
        </p:nvSpPr>
        <p:spPr>
          <a:xfrm>
            <a:off x="7602928" y="6301114"/>
            <a:ext cx="3082144" cy="3069460"/>
          </a:xfrm>
          <a:custGeom>
            <a:avLst/>
            <a:gdLst/>
            <a:ahLst/>
            <a:cxnLst/>
            <a:rect l="l" t="t" r="r" b="b"/>
            <a:pathLst>
              <a:path w="3082144" h="3069460">
                <a:moveTo>
                  <a:pt x="0" y="0"/>
                </a:moveTo>
                <a:lnTo>
                  <a:pt x="3082144" y="0"/>
                </a:lnTo>
                <a:lnTo>
                  <a:pt x="3082144" y="3069460"/>
                </a:lnTo>
                <a:lnTo>
                  <a:pt x="0" y="3069460"/>
                </a:lnTo>
                <a:lnTo>
                  <a:pt x="0" y="0"/>
                </a:lnTo>
                <a:close/>
              </a:path>
            </a:pathLst>
          </a:custGeom>
          <a:blipFill>
            <a:blip r:embed="rId8"/>
            <a:stretch>
              <a:fillRect/>
            </a:stretch>
          </a:blipFill>
        </p:spPr>
        <p:txBody>
          <a:bodyPr/>
          <a:lstStyle/>
          <a:p>
            <a:endParaRPr lang="en-US"/>
          </a:p>
        </p:txBody>
      </p:sp>
      <p:sp>
        <p:nvSpPr>
          <p:cNvPr id="9" name="Freeform 9"/>
          <p:cNvSpPr/>
          <p:nvPr/>
        </p:nvSpPr>
        <p:spPr>
          <a:xfrm>
            <a:off x="13907259" y="6301114"/>
            <a:ext cx="3170930" cy="3069460"/>
          </a:xfrm>
          <a:custGeom>
            <a:avLst/>
            <a:gdLst/>
            <a:ahLst/>
            <a:cxnLst/>
            <a:rect l="l" t="t" r="r" b="b"/>
            <a:pathLst>
              <a:path w="3170930" h="3069460">
                <a:moveTo>
                  <a:pt x="0" y="0"/>
                </a:moveTo>
                <a:lnTo>
                  <a:pt x="3170930" y="0"/>
                </a:lnTo>
                <a:lnTo>
                  <a:pt x="3170930" y="3069460"/>
                </a:lnTo>
                <a:lnTo>
                  <a:pt x="0" y="3069460"/>
                </a:lnTo>
                <a:lnTo>
                  <a:pt x="0" y="0"/>
                </a:lnTo>
                <a:close/>
              </a:path>
            </a:pathLst>
          </a:custGeom>
          <a:blipFill>
            <a:blip r:embed="rId9"/>
            <a:stretch>
              <a:fillRect/>
            </a:stretch>
          </a:blipFill>
        </p:spPr>
        <p:txBody>
          <a:bodyPr/>
          <a:lstStyle/>
          <a:p>
            <a:endParaRPr lang="en-US"/>
          </a:p>
        </p:txBody>
      </p:sp>
      <p:sp>
        <p:nvSpPr>
          <p:cNvPr id="10" name="TextBox 10"/>
          <p:cNvSpPr txBox="1"/>
          <p:nvPr/>
        </p:nvSpPr>
        <p:spPr>
          <a:xfrm>
            <a:off x="4312740" y="463168"/>
            <a:ext cx="9860459"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Causes of Anaphylaxis</a:t>
            </a:r>
          </a:p>
        </p:txBody>
      </p:sp>
      <p:sp>
        <p:nvSpPr>
          <p:cNvPr id="11" name="TextBox 11"/>
          <p:cNvSpPr txBox="1"/>
          <p:nvPr/>
        </p:nvSpPr>
        <p:spPr>
          <a:xfrm>
            <a:off x="2209783" y="5539038"/>
            <a:ext cx="1219217" cy="454279"/>
          </a:xfrm>
          <a:prstGeom prst="rect">
            <a:avLst/>
          </a:prstGeom>
        </p:spPr>
        <p:txBody>
          <a:bodyPr wrap="square" lIns="0" tIns="0" rIns="0" bIns="0" rtlCol="0" anchor="t">
            <a:spAutoFit/>
          </a:bodyPr>
          <a:lstStyle/>
          <a:p>
            <a:pPr algn="ctr">
              <a:lnSpc>
                <a:spcPts val="3488"/>
              </a:lnSpc>
              <a:spcBef>
                <a:spcPct val="0"/>
              </a:spcBef>
            </a:pPr>
            <a:r>
              <a:rPr lang="en-US" sz="3200" dirty="0">
                <a:solidFill>
                  <a:srgbClr val="000000"/>
                </a:solidFill>
                <a:latin typeface="ABeeZee"/>
                <a:ea typeface="ABeeZee"/>
                <a:cs typeface="ABeeZee"/>
                <a:sym typeface="ABeeZee"/>
              </a:rPr>
              <a:t>Foods</a:t>
            </a:r>
          </a:p>
        </p:txBody>
      </p:sp>
      <p:sp>
        <p:nvSpPr>
          <p:cNvPr id="12" name="TextBox 12"/>
          <p:cNvSpPr txBox="1"/>
          <p:nvPr/>
        </p:nvSpPr>
        <p:spPr>
          <a:xfrm>
            <a:off x="10545492" y="5539038"/>
            <a:ext cx="3551507" cy="454279"/>
          </a:xfrm>
          <a:prstGeom prst="rect">
            <a:avLst/>
          </a:prstGeom>
        </p:spPr>
        <p:txBody>
          <a:bodyPr wrap="square" lIns="0" tIns="0" rIns="0" bIns="0" rtlCol="0" anchor="t">
            <a:spAutoFit/>
          </a:bodyPr>
          <a:lstStyle/>
          <a:p>
            <a:pPr algn="ctr">
              <a:lnSpc>
                <a:spcPts val="3488"/>
              </a:lnSpc>
              <a:spcBef>
                <a:spcPct val="0"/>
              </a:spcBef>
            </a:pPr>
            <a:r>
              <a:rPr lang="en-US" sz="3200" dirty="0">
                <a:solidFill>
                  <a:srgbClr val="000000"/>
                </a:solidFill>
                <a:latin typeface="ABeeZee"/>
                <a:ea typeface="ABeeZee"/>
                <a:cs typeface="ABeeZee"/>
                <a:sym typeface="ABeeZee"/>
              </a:rPr>
              <a:t>Venomous Insects</a:t>
            </a:r>
          </a:p>
        </p:txBody>
      </p:sp>
      <p:sp>
        <p:nvSpPr>
          <p:cNvPr id="13" name="TextBox 13"/>
          <p:cNvSpPr txBox="1"/>
          <p:nvPr/>
        </p:nvSpPr>
        <p:spPr>
          <a:xfrm>
            <a:off x="2253070" y="9611697"/>
            <a:ext cx="1099729" cy="454279"/>
          </a:xfrm>
          <a:prstGeom prst="rect">
            <a:avLst/>
          </a:prstGeom>
        </p:spPr>
        <p:txBody>
          <a:bodyPr wrap="square" lIns="0" tIns="0" rIns="0" bIns="0" rtlCol="0" anchor="t">
            <a:spAutoFit/>
          </a:bodyPr>
          <a:lstStyle/>
          <a:p>
            <a:pPr algn="ctr">
              <a:lnSpc>
                <a:spcPts val="3488"/>
              </a:lnSpc>
              <a:spcBef>
                <a:spcPct val="0"/>
              </a:spcBef>
            </a:pPr>
            <a:r>
              <a:rPr lang="en-US" sz="3200" dirty="0">
                <a:solidFill>
                  <a:srgbClr val="000000"/>
                </a:solidFill>
                <a:latin typeface="ABeeZee"/>
                <a:ea typeface="ABeeZee"/>
                <a:cs typeface="ABeeZee"/>
                <a:sym typeface="ABeeZee"/>
              </a:rPr>
              <a:t>Latex</a:t>
            </a:r>
          </a:p>
        </p:txBody>
      </p:sp>
      <p:sp>
        <p:nvSpPr>
          <p:cNvPr id="14" name="TextBox 14"/>
          <p:cNvSpPr txBox="1"/>
          <p:nvPr/>
        </p:nvSpPr>
        <p:spPr>
          <a:xfrm>
            <a:off x="8001084" y="9611697"/>
            <a:ext cx="2362115" cy="454279"/>
          </a:xfrm>
          <a:prstGeom prst="rect">
            <a:avLst/>
          </a:prstGeom>
        </p:spPr>
        <p:txBody>
          <a:bodyPr wrap="square" lIns="0" tIns="0" rIns="0" bIns="0" rtlCol="0" anchor="t">
            <a:spAutoFit/>
          </a:bodyPr>
          <a:lstStyle/>
          <a:p>
            <a:pPr algn="ctr">
              <a:lnSpc>
                <a:spcPts val="3488"/>
              </a:lnSpc>
              <a:spcBef>
                <a:spcPct val="0"/>
              </a:spcBef>
            </a:pPr>
            <a:r>
              <a:rPr lang="en-US" sz="3200" dirty="0">
                <a:solidFill>
                  <a:srgbClr val="000000"/>
                </a:solidFill>
                <a:latin typeface="ABeeZee"/>
                <a:ea typeface="ABeeZee"/>
                <a:cs typeface="ABeeZee"/>
                <a:sym typeface="ABeeZee"/>
              </a:rPr>
              <a:t>Medications</a:t>
            </a:r>
          </a:p>
        </p:txBody>
      </p:sp>
      <p:sp>
        <p:nvSpPr>
          <p:cNvPr id="15" name="TextBox 15"/>
          <p:cNvSpPr txBox="1"/>
          <p:nvPr/>
        </p:nvSpPr>
        <p:spPr>
          <a:xfrm>
            <a:off x="14775535" y="9611697"/>
            <a:ext cx="1607465" cy="454279"/>
          </a:xfrm>
          <a:prstGeom prst="rect">
            <a:avLst/>
          </a:prstGeom>
        </p:spPr>
        <p:txBody>
          <a:bodyPr wrap="square" lIns="0" tIns="0" rIns="0" bIns="0" rtlCol="0" anchor="t">
            <a:spAutoFit/>
          </a:bodyPr>
          <a:lstStyle/>
          <a:p>
            <a:pPr algn="ctr">
              <a:lnSpc>
                <a:spcPts val="3488"/>
              </a:lnSpc>
              <a:spcBef>
                <a:spcPct val="0"/>
              </a:spcBef>
            </a:pPr>
            <a:r>
              <a:rPr lang="en-US" sz="3200" dirty="0">
                <a:solidFill>
                  <a:srgbClr val="000000"/>
                </a:solidFill>
                <a:latin typeface="ABeeZee"/>
                <a:ea typeface="ABeeZee"/>
                <a:cs typeface="ABeeZee"/>
                <a:sym typeface="ABeeZee"/>
              </a:rPr>
              <a:t>Exercise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grpSp>
        <p:nvGrpSpPr>
          <p:cNvPr id="4" name="Group 4"/>
          <p:cNvGrpSpPr/>
          <p:nvPr/>
        </p:nvGrpSpPr>
        <p:grpSpPr>
          <a:xfrm>
            <a:off x="3732262" y="3044383"/>
            <a:ext cx="10647954" cy="2644173"/>
            <a:chOff x="0" y="0"/>
            <a:chExt cx="2804399" cy="696408"/>
          </a:xfrm>
        </p:grpSpPr>
        <p:sp>
          <p:nvSpPr>
            <p:cNvPr id="5" name="Freeform 5"/>
            <p:cNvSpPr/>
            <p:nvPr/>
          </p:nvSpPr>
          <p:spPr>
            <a:xfrm>
              <a:off x="0" y="0"/>
              <a:ext cx="2804400" cy="696408"/>
            </a:xfrm>
            <a:custGeom>
              <a:avLst/>
              <a:gdLst/>
              <a:ahLst/>
              <a:cxnLst/>
              <a:rect l="l" t="t" r="r" b="b"/>
              <a:pathLst>
                <a:path w="2804400" h="696408">
                  <a:moveTo>
                    <a:pt x="0" y="0"/>
                  </a:moveTo>
                  <a:lnTo>
                    <a:pt x="2804400" y="0"/>
                  </a:lnTo>
                  <a:lnTo>
                    <a:pt x="2804400" y="696408"/>
                  </a:lnTo>
                  <a:lnTo>
                    <a:pt x="0" y="696408"/>
                  </a:lnTo>
                  <a:close/>
                </a:path>
              </a:pathLst>
            </a:custGeom>
            <a:solidFill>
              <a:srgbClr val="FEFEFD"/>
            </a:solidFill>
            <a:ln w="76200" cap="sq">
              <a:solidFill>
                <a:srgbClr val="4B8A98"/>
              </a:solidFill>
              <a:prstDash val="solid"/>
              <a:miter/>
            </a:ln>
          </p:spPr>
          <p:txBody>
            <a:bodyPr/>
            <a:lstStyle/>
            <a:p>
              <a:endParaRPr lang="en-US"/>
            </a:p>
          </p:txBody>
        </p:sp>
        <p:sp>
          <p:nvSpPr>
            <p:cNvPr id="6" name="TextBox 6"/>
            <p:cNvSpPr txBox="1"/>
            <p:nvPr/>
          </p:nvSpPr>
          <p:spPr>
            <a:xfrm>
              <a:off x="0" y="19050"/>
              <a:ext cx="2804399" cy="677358"/>
            </a:xfrm>
            <a:prstGeom prst="rect">
              <a:avLst/>
            </a:prstGeom>
          </p:spPr>
          <p:txBody>
            <a:bodyPr lIns="50800" tIns="50800" rIns="50800" bIns="50800" rtlCol="0" anchor="ctr"/>
            <a:lstStyle/>
            <a:p>
              <a:pPr algn="ctr">
                <a:lnSpc>
                  <a:spcPts val="2289"/>
                </a:lnSpc>
              </a:pPr>
              <a:endParaRPr/>
            </a:p>
          </p:txBody>
        </p:sp>
      </p:grpSp>
      <p:sp>
        <p:nvSpPr>
          <p:cNvPr id="7" name="TextBox 7"/>
          <p:cNvSpPr txBox="1"/>
          <p:nvPr/>
        </p:nvSpPr>
        <p:spPr>
          <a:xfrm>
            <a:off x="3380524" y="463168"/>
            <a:ext cx="11630876"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Treatment for Anaphylaxis</a:t>
            </a:r>
          </a:p>
        </p:txBody>
      </p:sp>
      <p:sp>
        <p:nvSpPr>
          <p:cNvPr id="8" name="TextBox 8"/>
          <p:cNvSpPr txBox="1"/>
          <p:nvPr/>
        </p:nvSpPr>
        <p:spPr>
          <a:xfrm>
            <a:off x="4481300" y="3213945"/>
            <a:ext cx="9539500" cy="2066925"/>
          </a:xfrm>
          <a:prstGeom prst="rect">
            <a:avLst/>
          </a:prstGeom>
        </p:spPr>
        <p:txBody>
          <a:bodyPr wrap="square" lIns="0" tIns="0" rIns="0" bIns="0" rtlCol="0" anchor="t">
            <a:spAutoFit/>
          </a:bodyPr>
          <a:lstStyle/>
          <a:p>
            <a:pPr algn="ctr">
              <a:lnSpc>
                <a:spcPts val="16800"/>
              </a:lnSpc>
            </a:pPr>
            <a:r>
              <a:rPr lang="en-US" sz="12000" dirty="0">
                <a:solidFill>
                  <a:srgbClr val="F6DB0E"/>
                </a:solidFill>
                <a:latin typeface="ABeeZee Bold"/>
                <a:ea typeface="ABeeZee Bold"/>
                <a:cs typeface="ABeeZee Bold"/>
                <a:sym typeface="ABeeZee Bold"/>
              </a:rPr>
              <a:t>EPINEPHRINE</a:t>
            </a:r>
          </a:p>
        </p:txBody>
      </p:sp>
      <p:sp>
        <p:nvSpPr>
          <p:cNvPr id="9" name="TextBox 9"/>
          <p:cNvSpPr txBox="1"/>
          <p:nvPr/>
        </p:nvSpPr>
        <p:spPr>
          <a:xfrm>
            <a:off x="643192" y="7069682"/>
            <a:ext cx="17263808" cy="601599"/>
          </a:xfrm>
          <a:prstGeom prst="rect">
            <a:avLst/>
          </a:prstGeom>
        </p:spPr>
        <p:txBody>
          <a:bodyPr wrap="square" lIns="0" tIns="0" rIns="0" bIns="0" rtlCol="0" anchor="t">
            <a:spAutoFit/>
          </a:bodyPr>
          <a:lstStyle/>
          <a:p>
            <a:pPr algn="ctr">
              <a:lnSpc>
                <a:spcPts val="4578"/>
              </a:lnSpc>
              <a:spcBef>
                <a:spcPct val="0"/>
              </a:spcBef>
            </a:pPr>
            <a:r>
              <a:rPr lang="en-US" sz="4200" dirty="0">
                <a:solidFill>
                  <a:srgbClr val="000000"/>
                </a:solidFill>
                <a:latin typeface="ABeeZee Bold"/>
                <a:ea typeface="ABeeZee Bold"/>
                <a:cs typeface="ABeeZee Bold"/>
                <a:sym typeface="ABeeZee Bold"/>
              </a:rPr>
              <a:t>Epinephrine is the only medication that STOPS the allergic reaction.</a:t>
            </a:r>
          </a:p>
        </p:txBody>
      </p:sp>
      <p:sp>
        <p:nvSpPr>
          <p:cNvPr id="10" name="TextBox 10"/>
          <p:cNvSpPr txBox="1"/>
          <p:nvPr/>
        </p:nvSpPr>
        <p:spPr>
          <a:xfrm>
            <a:off x="1158180" y="8377379"/>
            <a:ext cx="16215420" cy="601599"/>
          </a:xfrm>
          <a:prstGeom prst="rect">
            <a:avLst/>
          </a:prstGeom>
        </p:spPr>
        <p:txBody>
          <a:bodyPr wrap="square" lIns="0" tIns="0" rIns="0" bIns="0" rtlCol="0" anchor="t">
            <a:spAutoFit/>
          </a:bodyPr>
          <a:lstStyle/>
          <a:p>
            <a:pPr algn="ctr">
              <a:lnSpc>
                <a:spcPts val="4578"/>
              </a:lnSpc>
              <a:spcBef>
                <a:spcPct val="0"/>
              </a:spcBef>
            </a:pPr>
            <a:r>
              <a:rPr lang="en-US" sz="4200" i="1" dirty="0">
                <a:solidFill>
                  <a:srgbClr val="4B8A98"/>
                </a:solidFill>
                <a:latin typeface="ABeeZee Bold Italics"/>
                <a:ea typeface="ABeeZee Bold Italics"/>
                <a:cs typeface="ABeeZee Bold Italics"/>
                <a:sym typeface="ABeeZee Bold Italics"/>
              </a:rPr>
              <a:t>Antihistamines (i.e. Benadryl) do NOT STOP the allergic reaction.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4893384" y="463168"/>
            <a:ext cx="8670216"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Epinephrine Devices</a:t>
            </a:r>
          </a:p>
        </p:txBody>
      </p:sp>
      <p:sp>
        <p:nvSpPr>
          <p:cNvPr id="5" name="TextBox 5"/>
          <p:cNvSpPr txBox="1"/>
          <p:nvPr/>
        </p:nvSpPr>
        <p:spPr>
          <a:xfrm>
            <a:off x="2936060" y="2264512"/>
            <a:ext cx="3312340" cy="613410"/>
          </a:xfrm>
          <a:prstGeom prst="rect">
            <a:avLst/>
          </a:prstGeom>
        </p:spPr>
        <p:txBody>
          <a:bodyPr wrap="square" lIns="0" tIns="0" rIns="0" bIns="0" rtlCol="0" anchor="t">
            <a:spAutoFit/>
          </a:bodyPr>
          <a:lstStyle/>
          <a:p>
            <a:pPr algn="ctr">
              <a:lnSpc>
                <a:spcPts val="5040"/>
              </a:lnSpc>
            </a:pPr>
            <a:r>
              <a:rPr lang="en-US" sz="3600" b="1" dirty="0">
                <a:solidFill>
                  <a:srgbClr val="000000"/>
                </a:solidFill>
                <a:latin typeface="Canva Sans Bold"/>
                <a:ea typeface="Canva Sans Bold"/>
                <a:cs typeface="Canva Sans Bold"/>
                <a:sym typeface="Canva Sans Bold"/>
              </a:rPr>
              <a:t>Auto-Injectors</a:t>
            </a:r>
          </a:p>
        </p:txBody>
      </p:sp>
      <p:sp>
        <p:nvSpPr>
          <p:cNvPr id="6" name="TextBox 6"/>
          <p:cNvSpPr txBox="1"/>
          <p:nvPr/>
        </p:nvSpPr>
        <p:spPr>
          <a:xfrm>
            <a:off x="11901268" y="2264512"/>
            <a:ext cx="2652932" cy="613410"/>
          </a:xfrm>
          <a:prstGeom prst="rect">
            <a:avLst/>
          </a:prstGeom>
        </p:spPr>
        <p:txBody>
          <a:bodyPr wrap="square" lIns="0" tIns="0" rIns="0" bIns="0" rtlCol="0" anchor="t">
            <a:spAutoFit/>
          </a:bodyPr>
          <a:lstStyle/>
          <a:p>
            <a:pPr algn="ctr">
              <a:lnSpc>
                <a:spcPts val="5040"/>
              </a:lnSpc>
            </a:pPr>
            <a:r>
              <a:rPr lang="en-US" sz="3600" b="1" dirty="0">
                <a:solidFill>
                  <a:srgbClr val="000000"/>
                </a:solidFill>
                <a:latin typeface="Canva Sans Bold"/>
                <a:ea typeface="Canva Sans Bold"/>
                <a:cs typeface="Canva Sans Bold"/>
                <a:sym typeface="Canva Sans Bold"/>
              </a:rPr>
              <a:t>Nasal Spray</a:t>
            </a:r>
          </a:p>
        </p:txBody>
      </p:sp>
      <p:sp>
        <p:nvSpPr>
          <p:cNvPr id="7" name="Freeform 7"/>
          <p:cNvSpPr/>
          <p:nvPr/>
        </p:nvSpPr>
        <p:spPr>
          <a:xfrm>
            <a:off x="708161" y="3175546"/>
            <a:ext cx="3148526" cy="3184716"/>
          </a:xfrm>
          <a:custGeom>
            <a:avLst/>
            <a:gdLst/>
            <a:ahLst/>
            <a:cxnLst/>
            <a:rect l="l" t="t" r="r" b="b"/>
            <a:pathLst>
              <a:path w="3148526" h="3184716">
                <a:moveTo>
                  <a:pt x="0" y="0"/>
                </a:moveTo>
                <a:lnTo>
                  <a:pt x="3148527" y="0"/>
                </a:lnTo>
                <a:lnTo>
                  <a:pt x="3148527" y="3184716"/>
                </a:lnTo>
                <a:lnTo>
                  <a:pt x="0" y="3184716"/>
                </a:lnTo>
                <a:lnTo>
                  <a:pt x="0" y="0"/>
                </a:lnTo>
                <a:close/>
              </a:path>
            </a:pathLst>
          </a:custGeom>
          <a:blipFill>
            <a:blip r:embed="rId4"/>
            <a:stretch>
              <a:fillRect/>
            </a:stretch>
          </a:blipFill>
        </p:spPr>
        <p:txBody>
          <a:bodyPr/>
          <a:lstStyle/>
          <a:p>
            <a:endParaRPr lang="en-US"/>
          </a:p>
        </p:txBody>
      </p:sp>
      <p:sp>
        <p:nvSpPr>
          <p:cNvPr id="8" name="Freeform 8"/>
          <p:cNvSpPr/>
          <p:nvPr/>
        </p:nvSpPr>
        <p:spPr>
          <a:xfrm>
            <a:off x="5482619" y="3175546"/>
            <a:ext cx="1957020" cy="3184716"/>
          </a:xfrm>
          <a:custGeom>
            <a:avLst/>
            <a:gdLst/>
            <a:ahLst/>
            <a:cxnLst/>
            <a:rect l="l" t="t" r="r" b="b"/>
            <a:pathLst>
              <a:path w="1957020" h="3184716">
                <a:moveTo>
                  <a:pt x="0" y="0"/>
                </a:moveTo>
                <a:lnTo>
                  <a:pt x="1957020" y="0"/>
                </a:lnTo>
                <a:lnTo>
                  <a:pt x="1957020" y="3184716"/>
                </a:lnTo>
                <a:lnTo>
                  <a:pt x="0" y="3184716"/>
                </a:lnTo>
                <a:lnTo>
                  <a:pt x="0" y="0"/>
                </a:lnTo>
                <a:close/>
              </a:path>
            </a:pathLst>
          </a:custGeom>
          <a:blipFill>
            <a:blip r:embed="rId5"/>
            <a:stretch>
              <a:fillRect/>
            </a:stretch>
          </a:blipFill>
        </p:spPr>
        <p:txBody>
          <a:bodyPr/>
          <a:lstStyle/>
          <a:p>
            <a:endParaRPr lang="en-US"/>
          </a:p>
        </p:txBody>
      </p:sp>
      <p:sp>
        <p:nvSpPr>
          <p:cNvPr id="9" name="Freeform 9"/>
          <p:cNvSpPr/>
          <p:nvPr/>
        </p:nvSpPr>
        <p:spPr>
          <a:xfrm>
            <a:off x="708161" y="6722212"/>
            <a:ext cx="6731477" cy="2847778"/>
          </a:xfrm>
          <a:custGeom>
            <a:avLst/>
            <a:gdLst/>
            <a:ahLst/>
            <a:cxnLst/>
            <a:rect l="l" t="t" r="r" b="b"/>
            <a:pathLst>
              <a:path w="6731477" h="2847778">
                <a:moveTo>
                  <a:pt x="0" y="0"/>
                </a:moveTo>
                <a:lnTo>
                  <a:pt x="6731478" y="0"/>
                </a:lnTo>
                <a:lnTo>
                  <a:pt x="6731478" y="2847778"/>
                </a:lnTo>
                <a:lnTo>
                  <a:pt x="0" y="2847778"/>
                </a:lnTo>
                <a:lnTo>
                  <a:pt x="0" y="0"/>
                </a:lnTo>
                <a:close/>
              </a:path>
            </a:pathLst>
          </a:custGeom>
          <a:blipFill>
            <a:blip r:embed="rId6"/>
            <a:stretch>
              <a:fillRect/>
            </a:stretch>
          </a:blipFill>
        </p:spPr>
        <p:txBody>
          <a:bodyPr/>
          <a:lstStyle/>
          <a:p>
            <a:endParaRPr lang="en-US"/>
          </a:p>
        </p:txBody>
      </p:sp>
      <p:sp>
        <p:nvSpPr>
          <p:cNvPr id="10" name="Freeform 10"/>
          <p:cNvSpPr/>
          <p:nvPr/>
        </p:nvSpPr>
        <p:spPr>
          <a:xfrm>
            <a:off x="10587590" y="3347003"/>
            <a:ext cx="5614052" cy="3592993"/>
          </a:xfrm>
          <a:custGeom>
            <a:avLst/>
            <a:gdLst/>
            <a:ahLst/>
            <a:cxnLst/>
            <a:rect l="l" t="t" r="r" b="b"/>
            <a:pathLst>
              <a:path w="5614052" h="3592993">
                <a:moveTo>
                  <a:pt x="0" y="0"/>
                </a:moveTo>
                <a:lnTo>
                  <a:pt x="5614053" y="0"/>
                </a:lnTo>
                <a:lnTo>
                  <a:pt x="5614053" y="3592994"/>
                </a:lnTo>
                <a:lnTo>
                  <a:pt x="0" y="3592994"/>
                </a:lnTo>
                <a:lnTo>
                  <a:pt x="0" y="0"/>
                </a:lnTo>
                <a:close/>
              </a:path>
            </a:pathLst>
          </a:custGeom>
          <a:blipFill>
            <a:blip r:embed="rId7"/>
            <a:stretch>
              <a:fillRect/>
            </a:stretch>
          </a:blipFill>
        </p:spPr>
        <p:txBody>
          <a:bodyPr/>
          <a:lstStyle/>
          <a:p>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1864221" y="2873883"/>
            <a:ext cx="14806282" cy="4479417"/>
          </a:xfrm>
          <a:prstGeom prst="rect">
            <a:avLst/>
          </a:prstGeom>
        </p:spPr>
        <p:txBody>
          <a:bodyPr wrap="square" lIns="0" tIns="0" rIns="0" bIns="0" rtlCol="0" anchor="t">
            <a:spAutoFit/>
          </a:bodyPr>
          <a:lstStyle/>
          <a:p>
            <a:pPr algn="l">
              <a:lnSpc>
                <a:spcPts val="3924"/>
              </a:lnSpc>
              <a:spcBef>
                <a:spcPct val="0"/>
              </a:spcBef>
            </a:pPr>
            <a:r>
              <a:rPr lang="en-US" sz="3600" dirty="0">
                <a:solidFill>
                  <a:srgbClr val="000000"/>
                </a:solidFill>
                <a:latin typeface="ABeeZee"/>
                <a:ea typeface="ABeeZee"/>
                <a:cs typeface="ABeeZee"/>
                <a:sym typeface="ABeeZee"/>
              </a:rPr>
              <a:t>Step 1: Remove device from case.</a:t>
            </a:r>
          </a:p>
          <a:p>
            <a:pPr algn="l">
              <a:lnSpc>
                <a:spcPts val="3924"/>
              </a:lnSpc>
              <a:spcBef>
                <a:spcPct val="0"/>
              </a:spcBef>
            </a:pPr>
            <a:endParaRPr lang="en-US" sz="3600" dirty="0">
              <a:solidFill>
                <a:srgbClr val="000000"/>
              </a:solidFill>
              <a:latin typeface="ABeeZee"/>
              <a:ea typeface="ABeeZee"/>
              <a:cs typeface="ABeeZee"/>
              <a:sym typeface="ABeeZee"/>
            </a:endParaRPr>
          </a:p>
          <a:p>
            <a:pPr algn="l">
              <a:lnSpc>
                <a:spcPts val="3924"/>
              </a:lnSpc>
              <a:spcBef>
                <a:spcPct val="0"/>
              </a:spcBef>
            </a:pPr>
            <a:r>
              <a:rPr lang="en-US" sz="3600" dirty="0">
                <a:solidFill>
                  <a:srgbClr val="000000"/>
                </a:solidFill>
                <a:latin typeface="ABeeZee"/>
                <a:ea typeface="ABeeZee"/>
                <a:cs typeface="ABeeZee"/>
                <a:sym typeface="ABeeZee"/>
              </a:rPr>
              <a:t>Step 2: Remove safety cap(s).</a:t>
            </a:r>
          </a:p>
          <a:p>
            <a:pPr algn="l">
              <a:lnSpc>
                <a:spcPts val="3924"/>
              </a:lnSpc>
              <a:spcBef>
                <a:spcPct val="0"/>
              </a:spcBef>
            </a:pPr>
            <a:endParaRPr lang="en-US" sz="3600" dirty="0">
              <a:solidFill>
                <a:srgbClr val="000000"/>
              </a:solidFill>
              <a:latin typeface="ABeeZee"/>
              <a:ea typeface="ABeeZee"/>
              <a:cs typeface="ABeeZee"/>
              <a:sym typeface="ABeeZee"/>
            </a:endParaRPr>
          </a:p>
          <a:p>
            <a:pPr algn="l">
              <a:lnSpc>
                <a:spcPts val="3924"/>
              </a:lnSpc>
              <a:spcBef>
                <a:spcPct val="0"/>
              </a:spcBef>
            </a:pPr>
            <a:r>
              <a:rPr lang="en-US" sz="3600" dirty="0">
                <a:solidFill>
                  <a:srgbClr val="000000"/>
                </a:solidFill>
                <a:latin typeface="ABeeZee"/>
                <a:ea typeface="ABeeZee"/>
                <a:cs typeface="ABeeZee"/>
                <a:sym typeface="ABeeZee"/>
              </a:rPr>
              <a:t>Step 3: Apply device to upper outer thigh, then apply firm pressure.</a:t>
            </a:r>
          </a:p>
          <a:p>
            <a:pPr algn="l">
              <a:lnSpc>
                <a:spcPts val="3924"/>
              </a:lnSpc>
              <a:spcBef>
                <a:spcPct val="0"/>
              </a:spcBef>
            </a:pPr>
            <a:endParaRPr lang="en-US" sz="3600" dirty="0">
              <a:solidFill>
                <a:srgbClr val="000000"/>
              </a:solidFill>
              <a:latin typeface="ABeeZee"/>
              <a:ea typeface="ABeeZee"/>
              <a:cs typeface="ABeeZee"/>
              <a:sym typeface="ABeeZee"/>
            </a:endParaRPr>
          </a:p>
          <a:p>
            <a:pPr algn="l">
              <a:lnSpc>
                <a:spcPts val="3924"/>
              </a:lnSpc>
              <a:spcBef>
                <a:spcPct val="0"/>
              </a:spcBef>
            </a:pPr>
            <a:r>
              <a:rPr lang="en-US" sz="3600" dirty="0">
                <a:solidFill>
                  <a:srgbClr val="000000"/>
                </a:solidFill>
                <a:latin typeface="ABeeZee"/>
                <a:ea typeface="ABeeZee"/>
                <a:cs typeface="ABeeZee"/>
                <a:sym typeface="ABeeZee"/>
              </a:rPr>
              <a:t>Step 4: Hold device in place for 2-10 seconds (depends on device).</a:t>
            </a:r>
          </a:p>
          <a:p>
            <a:pPr algn="l">
              <a:lnSpc>
                <a:spcPts val="3924"/>
              </a:lnSpc>
              <a:spcBef>
                <a:spcPct val="0"/>
              </a:spcBef>
            </a:pPr>
            <a:endParaRPr lang="en-US" sz="3600" dirty="0">
              <a:solidFill>
                <a:srgbClr val="000000"/>
              </a:solidFill>
              <a:latin typeface="ABeeZee"/>
              <a:ea typeface="ABeeZee"/>
              <a:cs typeface="ABeeZee"/>
              <a:sym typeface="ABeeZee"/>
            </a:endParaRPr>
          </a:p>
          <a:p>
            <a:pPr algn="l">
              <a:lnSpc>
                <a:spcPts val="3924"/>
              </a:lnSpc>
              <a:spcBef>
                <a:spcPct val="0"/>
              </a:spcBef>
            </a:pPr>
            <a:r>
              <a:rPr lang="en-US" sz="3600" dirty="0">
                <a:solidFill>
                  <a:srgbClr val="000000"/>
                </a:solidFill>
                <a:latin typeface="ABeeZee"/>
                <a:ea typeface="ABeeZee"/>
                <a:cs typeface="ABeeZee"/>
                <a:sym typeface="ABeeZee"/>
              </a:rPr>
              <a:t>Step 5: Call 911. Repeat 1-4 if no improvement in 3-5 minutes.</a:t>
            </a:r>
          </a:p>
        </p:txBody>
      </p:sp>
      <p:grpSp>
        <p:nvGrpSpPr>
          <p:cNvPr id="5" name="Group 5"/>
          <p:cNvGrpSpPr/>
          <p:nvPr/>
        </p:nvGrpSpPr>
        <p:grpSpPr>
          <a:xfrm>
            <a:off x="1028700" y="7959440"/>
            <a:ext cx="16230600" cy="2203227"/>
            <a:chOff x="0" y="0"/>
            <a:chExt cx="4274726" cy="580274"/>
          </a:xfrm>
        </p:grpSpPr>
        <p:sp>
          <p:nvSpPr>
            <p:cNvPr id="6" name="Freeform 6"/>
            <p:cNvSpPr/>
            <p:nvPr/>
          </p:nvSpPr>
          <p:spPr>
            <a:xfrm>
              <a:off x="0" y="0"/>
              <a:ext cx="4274726" cy="580274"/>
            </a:xfrm>
            <a:custGeom>
              <a:avLst/>
              <a:gdLst/>
              <a:ahLst/>
              <a:cxnLst/>
              <a:rect l="l" t="t" r="r" b="b"/>
              <a:pathLst>
                <a:path w="4274726" h="580274">
                  <a:moveTo>
                    <a:pt x="0" y="0"/>
                  </a:moveTo>
                  <a:lnTo>
                    <a:pt x="4274726" y="0"/>
                  </a:lnTo>
                  <a:lnTo>
                    <a:pt x="4274726" y="580274"/>
                  </a:lnTo>
                  <a:lnTo>
                    <a:pt x="0" y="580274"/>
                  </a:lnTo>
                  <a:close/>
                </a:path>
              </a:pathLst>
            </a:custGeom>
            <a:solidFill>
              <a:srgbClr val="999B9E"/>
            </a:solidFill>
            <a:ln w="38100" cap="sq">
              <a:solidFill>
                <a:srgbClr val="4B8A98"/>
              </a:solidFill>
              <a:prstDash val="solid"/>
              <a:miter/>
            </a:ln>
          </p:spPr>
          <p:txBody>
            <a:bodyPr/>
            <a:lstStyle/>
            <a:p>
              <a:endParaRPr lang="en-US"/>
            </a:p>
          </p:txBody>
        </p:sp>
        <p:sp>
          <p:nvSpPr>
            <p:cNvPr id="7" name="TextBox 7"/>
            <p:cNvSpPr txBox="1"/>
            <p:nvPr/>
          </p:nvSpPr>
          <p:spPr>
            <a:xfrm>
              <a:off x="0" y="19050"/>
              <a:ext cx="4274726" cy="561224"/>
            </a:xfrm>
            <a:prstGeom prst="rect">
              <a:avLst/>
            </a:prstGeom>
          </p:spPr>
          <p:txBody>
            <a:bodyPr lIns="50800" tIns="50800" rIns="50800" bIns="50800" rtlCol="0" anchor="ctr"/>
            <a:lstStyle/>
            <a:p>
              <a:pPr algn="ctr">
                <a:lnSpc>
                  <a:spcPts val="2289"/>
                </a:lnSpc>
              </a:pPr>
              <a:endParaRPr/>
            </a:p>
          </p:txBody>
        </p:sp>
      </p:grpSp>
      <p:sp>
        <p:nvSpPr>
          <p:cNvPr id="8" name="TextBox 8"/>
          <p:cNvSpPr txBox="1"/>
          <p:nvPr/>
        </p:nvSpPr>
        <p:spPr>
          <a:xfrm>
            <a:off x="3302283" y="269477"/>
            <a:ext cx="11683433" cy="2308860"/>
          </a:xfrm>
          <a:prstGeom prst="rect">
            <a:avLst/>
          </a:prstGeom>
        </p:spPr>
        <p:txBody>
          <a:bodyPr lIns="0" tIns="0" rIns="0" bIns="0" rtlCol="0" anchor="t">
            <a:spAutoFit/>
          </a:bodyPr>
          <a:lstStyle/>
          <a:p>
            <a:pPr algn="ctr">
              <a:lnSpc>
                <a:spcPts val="10080"/>
              </a:lnSpc>
            </a:pPr>
            <a:r>
              <a:rPr lang="en-US" sz="7200">
                <a:solidFill>
                  <a:srgbClr val="4B8A98"/>
                </a:solidFill>
                <a:latin typeface="ABeeZee Bold"/>
                <a:ea typeface="ABeeZee Bold"/>
                <a:cs typeface="ABeeZee Bold"/>
                <a:sym typeface="ABeeZee Bold"/>
              </a:rPr>
              <a:t>How To Use an</a:t>
            </a:r>
          </a:p>
          <a:p>
            <a:pPr algn="ctr">
              <a:lnSpc>
                <a:spcPts val="6839"/>
              </a:lnSpc>
            </a:pPr>
            <a:r>
              <a:rPr lang="en-US" sz="7200">
                <a:solidFill>
                  <a:srgbClr val="4B8A98"/>
                </a:solidFill>
                <a:latin typeface="ABeeZee Bold"/>
                <a:ea typeface="ABeeZee Bold"/>
                <a:cs typeface="ABeeZee Bold"/>
                <a:sym typeface="ABeeZee Bold"/>
              </a:rPr>
              <a:t> Epinephrine Auto-Injector </a:t>
            </a:r>
          </a:p>
        </p:txBody>
      </p:sp>
      <p:sp>
        <p:nvSpPr>
          <p:cNvPr id="9" name="TextBox 9"/>
          <p:cNvSpPr txBox="1"/>
          <p:nvPr/>
        </p:nvSpPr>
        <p:spPr>
          <a:xfrm>
            <a:off x="1190625" y="8059531"/>
            <a:ext cx="16230600" cy="1983994"/>
          </a:xfrm>
          <a:prstGeom prst="rect">
            <a:avLst/>
          </a:prstGeom>
        </p:spPr>
        <p:txBody>
          <a:bodyPr lIns="0" tIns="0" rIns="0" bIns="0" rtlCol="0" anchor="t">
            <a:spAutoFit/>
          </a:bodyPr>
          <a:lstStyle/>
          <a:p>
            <a:pPr algn="ctr">
              <a:lnSpc>
                <a:spcPts val="3968"/>
              </a:lnSpc>
            </a:pPr>
            <a:r>
              <a:rPr lang="en-US" sz="3200">
                <a:solidFill>
                  <a:srgbClr val="FFFFFF"/>
                </a:solidFill>
                <a:latin typeface="ABeeZee Bold"/>
                <a:ea typeface="ABeeZee Bold"/>
                <a:cs typeface="ABeeZee Bold"/>
                <a:sym typeface="ABeeZee Bold"/>
              </a:rPr>
              <a:t>Key Points</a:t>
            </a:r>
          </a:p>
          <a:p>
            <a:pPr algn="l">
              <a:lnSpc>
                <a:spcPts val="3968"/>
              </a:lnSpc>
            </a:pPr>
            <a:r>
              <a:rPr lang="en-US" sz="3200">
                <a:solidFill>
                  <a:srgbClr val="F6DB0E"/>
                </a:solidFill>
                <a:latin typeface="ABeeZee"/>
                <a:ea typeface="ABeeZee"/>
                <a:cs typeface="ABeeZee"/>
                <a:sym typeface="ABeeZee"/>
              </a:rPr>
              <a:t>1. Person having reaction should lay down. Ideally, legs should be elevated.</a:t>
            </a:r>
          </a:p>
          <a:p>
            <a:pPr algn="l">
              <a:lnSpc>
                <a:spcPts val="3968"/>
              </a:lnSpc>
            </a:pPr>
            <a:r>
              <a:rPr lang="en-US" sz="3200">
                <a:solidFill>
                  <a:srgbClr val="F6DB0E"/>
                </a:solidFill>
                <a:latin typeface="ABeeZee"/>
                <a:ea typeface="ABeeZee"/>
                <a:cs typeface="ABeeZee"/>
                <a:sym typeface="ABeeZee"/>
              </a:rPr>
              <a:t>2. Epinephrine auto-injectors can be given THROUGH clothing.</a:t>
            </a:r>
          </a:p>
          <a:p>
            <a:pPr algn="l">
              <a:lnSpc>
                <a:spcPts val="3968"/>
              </a:lnSpc>
            </a:pPr>
            <a:r>
              <a:rPr lang="en-US" sz="3200">
                <a:solidFill>
                  <a:srgbClr val="F6DB0E"/>
                </a:solidFill>
                <a:latin typeface="ABeeZee"/>
                <a:ea typeface="ABeeZee"/>
                <a:cs typeface="ABeeZee"/>
                <a:sym typeface="ABeeZee"/>
              </a:rPr>
              <a:t>3. 911 should ALWAYS be called when epinephrine is administered.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3599472" y="269477"/>
            <a:ext cx="11089057" cy="2308860"/>
          </a:xfrm>
          <a:prstGeom prst="rect">
            <a:avLst/>
          </a:prstGeom>
        </p:spPr>
        <p:txBody>
          <a:bodyPr lIns="0" tIns="0" rIns="0" bIns="0" rtlCol="0" anchor="t">
            <a:spAutoFit/>
          </a:bodyPr>
          <a:lstStyle/>
          <a:p>
            <a:pPr algn="ctr">
              <a:lnSpc>
                <a:spcPts val="10080"/>
              </a:lnSpc>
            </a:pPr>
            <a:r>
              <a:rPr lang="en-US" sz="7200">
                <a:solidFill>
                  <a:srgbClr val="4B8A98"/>
                </a:solidFill>
                <a:latin typeface="ABeeZee Bold"/>
                <a:ea typeface="ABeeZee Bold"/>
                <a:cs typeface="ABeeZee Bold"/>
                <a:sym typeface="ABeeZee Bold"/>
              </a:rPr>
              <a:t>How To Use an</a:t>
            </a:r>
          </a:p>
          <a:p>
            <a:pPr algn="ctr">
              <a:lnSpc>
                <a:spcPts val="6839"/>
              </a:lnSpc>
            </a:pPr>
            <a:r>
              <a:rPr lang="en-US" sz="7200">
                <a:solidFill>
                  <a:srgbClr val="4B8A98"/>
                </a:solidFill>
                <a:latin typeface="ABeeZee Bold"/>
                <a:ea typeface="ABeeZee Bold"/>
                <a:cs typeface="ABeeZee Bold"/>
                <a:sym typeface="ABeeZee Bold"/>
              </a:rPr>
              <a:t> Epinephrine Nasal Spray </a:t>
            </a:r>
          </a:p>
        </p:txBody>
      </p:sp>
      <p:sp>
        <p:nvSpPr>
          <p:cNvPr id="5" name="Freeform 5"/>
          <p:cNvSpPr/>
          <p:nvPr/>
        </p:nvSpPr>
        <p:spPr>
          <a:xfrm>
            <a:off x="291683" y="3035544"/>
            <a:ext cx="17704635" cy="6904808"/>
          </a:xfrm>
          <a:custGeom>
            <a:avLst/>
            <a:gdLst/>
            <a:ahLst/>
            <a:cxnLst/>
            <a:rect l="l" t="t" r="r" b="b"/>
            <a:pathLst>
              <a:path w="17704635" h="6904808">
                <a:moveTo>
                  <a:pt x="0" y="0"/>
                </a:moveTo>
                <a:lnTo>
                  <a:pt x="17704634" y="0"/>
                </a:lnTo>
                <a:lnTo>
                  <a:pt x="17704634" y="6904808"/>
                </a:lnTo>
                <a:lnTo>
                  <a:pt x="0" y="6904808"/>
                </a:lnTo>
                <a:lnTo>
                  <a:pt x="0" y="0"/>
                </a:lnTo>
                <a:close/>
              </a:path>
            </a:pathLst>
          </a:custGeom>
          <a:blipFill>
            <a:blip r:embed="rId4"/>
            <a:stretch>
              <a:fillRect/>
            </a:stretch>
          </a:blipFill>
        </p:spPr>
        <p:txBody>
          <a:bodyPr/>
          <a:lstStyle/>
          <a:p>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Freeform 4"/>
          <p:cNvSpPr/>
          <p:nvPr/>
        </p:nvSpPr>
        <p:spPr>
          <a:xfrm>
            <a:off x="2694010" y="2586066"/>
            <a:ext cx="12899979" cy="1354498"/>
          </a:xfrm>
          <a:custGeom>
            <a:avLst/>
            <a:gdLst/>
            <a:ahLst/>
            <a:cxnLst/>
            <a:rect l="l" t="t" r="r" b="b"/>
            <a:pathLst>
              <a:path w="12899979" h="1354498">
                <a:moveTo>
                  <a:pt x="0" y="0"/>
                </a:moveTo>
                <a:lnTo>
                  <a:pt x="12899980" y="0"/>
                </a:lnTo>
                <a:lnTo>
                  <a:pt x="12899980" y="1354498"/>
                </a:lnTo>
                <a:lnTo>
                  <a:pt x="0" y="1354498"/>
                </a:lnTo>
                <a:lnTo>
                  <a:pt x="0" y="0"/>
                </a:lnTo>
                <a:close/>
              </a:path>
            </a:pathLst>
          </a:custGeom>
          <a:blipFill>
            <a:blip r:embed="rId4"/>
            <a:stretch>
              <a:fillRect/>
            </a:stretch>
          </a:blipFill>
        </p:spPr>
        <p:txBody>
          <a:bodyPr/>
          <a:lstStyle/>
          <a:p>
            <a:endParaRPr lang="en-US"/>
          </a:p>
        </p:txBody>
      </p:sp>
      <p:grpSp>
        <p:nvGrpSpPr>
          <p:cNvPr id="5" name="Group 5"/>
          <p:cNvGrpSpPr/>
          <p:nvPr/>
        </p:nvGrpSpPr>
        <p:grpSpPr>
          <a:xfrm>
            <a:off x="98644" y="4296508"/>
            <a:ext cx="18035203" cy="5713108"/>
            <a:chOff x="0" y="0"/>
            <a:chExt cx="4750012" cy="1504687"/>
          </a:xfrm>
        </p:grpSpPr>
        <p:sp>
          <p:nvSpPr>
            <p:cNvPr id="6" name="Freeform 6"/>
            <p:cNvSpPr/>
            <p:nvPr/>
          </p:nvSpPr>
          <p:spPr>
            <a:xfrm>
              <a:off x="0" y="0"/>
              <a:ext cx="4750012" cy="1504687"/>
            </a:xfrm>
            <a:custGeom>
              <a:avLst/>
              <a:gdLst/>
              <a:ahLst/>
              <a:cxnLst/>
              <a:rect l="l" t="t" r="r" b="b"/>
              <a:pathLst>
                <a:path w="4750012" h="1504687">
                  <a:moveTo>
                    <a:pt x="0" y="0"/>
                  </a:moveTo>
                  <a:lnTo>
                    <a:pt x="4750012" y="0"/>
                  </a:lnTo>
                  <a:lnTo>
                    <a:pt x="4750012" y="1504687"/>
                  </a:lnTo>
                  <a:lnTo>
                    <a:pt x="0" y="1504687"/>
                  </a:lnTo>
                  <a:close/>
                </a:path>
              </a:pathLst>
            </a:custGeom>
            <a:solidFill>
              <a:srgbClr val="FFFFFF"/>
            </a:solidFill>
          </p:spPr>
          <p:txBody>
            <a:bodyPr/>
            <a:lstStyle/>
            <a:p>
              <a:endParaRPr lang="en-US"/>
            </a:p>
          </p:txBody>
        </p:sp>
        <p:sp>
          <p:nvSpPr>
            <p:cNvPr id="7" name="TextBox 7"/>
            <p:cNvSpPr txBox="1"/>
            <p:nvPr/>
          </p:nvSpPr>
          <p:spPr>
            <a:xfrm>
              <a:off x="0" y="19050"/>
              <a:ext cx="4750012" cy="1485637"/>
            </a:xfrm>
            <a:prstGeom prst="rect">
              <a:avLst/>
            </a:prstGeom>
          </p:spPr>
          <p:txBody>
            <a:bodyPr lIns="50800" tIns="50800" rIns="50800" bIns="50800" rtlCol="0" anchor="ctr"/>
            <a:lstStyle/>
            <a:p>
              <a:pPr algn="ctr">
                <a:lnSpc>
                  <a:spcPts val="2289"/>
                </a:lnSpc>
              </a:pPr>
              <a:endParaRPr/>
            </a:p>
          </p:txBody>
        </p:sp>
      </p:grpSp>
      <p:sp>
        <p:nvSpPr>
          <p:cNvPr id="8" name="TextBox 8"/>
          <p:cNvSpPr txBox="1"/>
          <p:nvPr/>
        </p:nvSpPr>
        <p:spPr>
          <a:xfrm>
            <a:off x="129929" y="4483489"/>
            <a:ext cx="18068048" cy="5354066"/>
          </a:xfrm>
          <a:prstGeom prst="rect">
            <a:avLst/>
          </a:prstGeom>
        </p:spPr>
        <p:txBody>
          <a:bodyPr lIns="0" tIns="0" rIns="0" bIns="0" rtlCol="0" anchor="t">
            <a:spAutoFit/>
          </a:bodyPr>
          <a:lstStyle/>
          <a:p>
            <a:pPr algn="l">
              <a:lnSpc>
                <a:spcPts val="3051"/>
              </a:lnSpc>
              <a:spcBef>
                <a:spcPct val="0"/>
              </a:spcBef>
            </a:pPr>
            <a:r>
              <a:rPr lang="en-US" sz="2799" dirty="0">
                <a:solidFill>
                  <a:srgbClr val="000000"/>
                </a:solidFill>
                <a:latin typeface="ABeeZee"/>
                <a:ea typeface="ABeeZee"/>
                <a:cs typeface="ABeeZee"/>
                <a:sym typeface="ABeeZee"/>
              </a:rPr>
              <a:t>2925.64 Immunity for administering epinephrine.</a:t>
            </a:r>
          </a:p>
          <a:p>
            <a:pPr algn="l">
              <a:lnSpc>
                <a:spcPts val="3051"/>
              </a:lnSpc>
              <a:spcBef>
                <a:spcPct val="0"/>
              </a:spcBef>
            </a:pPr>
            <a:endParaRPr lang="en-US" sz="2799" dirty="0">
              <a:solidFill>
                <a:srgbClr val="000000"/>
              </a:solidFill>
              <a:latin typeface="ABeeZee"/>
              <a:ea typeface="ABeeZee"/>
              <a:cs typeface="ABeeZee"/>
              <a:sym typeface="ABeeZee"/>
            </a:endParaRPr>
          </a:p>
          <a:p>
            <a:pPr algn="l">
              <a:lnSpc>
                <a:spcPts val="3051"/>
              </a:lnSpc>
              <a:spcBef>
                <a:spcPct val="0"/>
              </a:spcBef>
            </a:pPr>
            <a:r>
              <a:rPr lang="en-US" sz="2799" dirty="0">
                <a:solidFill>
                  <a:srgbClr val="000000"/>
                </a:solidFill>
                <a:latin typeface="ABeeZee"/>
                <a:ea typeface="ABeeZee"/>
                <a:cs typeface="ABeeZee"/>
                <a:sym typeface="ABeeZee"/>
              </a:rPr>
              <a:t> (A) As used in this section:</a:t>
            </a:r>
          </a:p>
          <a:p>
            <a:pPr algn="l">
              <a:lnSpc>
                <a:spcPts val="3051"/>
              </a:lnSpc>
              <a:spcBef>
                <a:spcPct val="0"/>
              </a:spcBef>
            </a:pPr>
            <a:endParaRPr lang="en-US" sz="2799" dirty="0">
              <a:solidFill>
                <a:srgbClr val="000000"/>
              </a:solidFill>
              <a:latin typeface="ABeeZee"/>
              <a:ea typeface="ABeeZee"/>
              <a:cs typeface="ABeeZee"/>
              <a:sym typeface="ABeeZee"/>
            </a:endParaRPr>
          </a:p>
          <a:p>
            <a:pPr algn="l">
              <a:lnSpc>
                <a:spcPts val="3051"/>
              </a:lnSpc>
              <a:spcBef>
                <a:spcPct val="0"/>
              </a:spcBef>
            </a:pPr>
            <a:r>
              <a:rPr lang="en-US" sz="2799" dirty="0">
                <a:solidFill>
                  <a:srgbClr val="000000"/>
                </a:solidFill>
                <a:latin typeface="ABeeZee"/>
                <a:ea typeface="ABeeZee"/>
                <a:cs typeface="ABeeZee"/>
                <a:sym typeface="ABeeZee"/>
              </a:rPr>
              <a:t> (1) "Administer epinephrine" means to inject an individual with epinephrine using an autoinjector in a manufactured dosage form.</a:t>
            </a:r>
          </a:p>
          <a:p>
            <a:pPr algn="l">
              <a:lnSpc>
                <a:spcPts val="3051"/>
              </a:lnSpc>
              <a:spcBef>
                <a:spcPct val="0"/>
              </a:spcBef>
            </a:pPr>
            <a:endParaRPr lang="en-US" sz="2799" dirty="0">
              <a:solidFill>
                <a:srgbClr val="000000"/>
              </a:solidFill>
              <a:latin typeface="ABeeZee"/>
              <a:ea typeface="ABeeZee"/>
              <a:cs typeface="ABeeZee"/>
              <a:sym typeface="ABeeZee"/>
            </a:endParaRPr>
          </a:p>
          <a:p>
            <a:pPr algn="l">
              <a:lnSpc>
                <a:spcPts val="3051"/>
              </a:lnSpc>
              <a:spcBef>
                <a:spcPct val="0"/>
              </a:spcBef>
            </a:pPr>
            <a:r>
              <a:rPr lang="en-US" sz="2799" dirty="0">
                <a:solidFill>
                  <a:srgbClr val="000000"/>
                </a:solidFill>
                <a:latin typeface="ABeeZee"/>
                <a:ea typeface="ABeeZee"/>
                <a:cs typeface="ABeeZee"/>
                <a:sym typeface="ABeeZee"/>
              </a:rPr>
              <a:t> (2) "Prescriber" and "qualified entity" have the same meanings as in section 3728.01 of the Revised Code.</a:t>
            </a:r>
          </a:p>
          <a:p>
            <a:pPr algn="l">
              <a:lnSpc>
                <a:spcPts val="3051"/>
              </a:lnSpc>
              <a:spcBef>
                <a:spcPct val="0"/>
              </a:spcBef>
            </a:pPr>
            <a:endParaRPr lang="en-US" sz="2799" dirty="0">
              <a:solidFill>
                <a:srgbClr val="000000"/>
              </a:solidFill>
              <a:latin typeface="ABeeZee"/>
              <a:ea typeface="ABeeZee"/>
              <a:cs typeface="ABeeZee"/>
              <a:sym typeface="ABeeZee"/>
            </a:endParaRPr>
          </a:p>
          <a:p>
            <a:pPr algn="l">
              <a:lnSpc>
                <a:spcPts val="3051"/>
              </a:lnSpc>
              <a:spcBef>
                <a:spcPct val="0"/>
              </a:spcBef>
            </a:pPr>
            <a:r>
              <a:rPr lang="en-US" sz="2799" dirty="0">
                <a:solidFill>
                  <a:srgbClr val="000000"/>
                </a:solidFill>
                <a:latin typeface="ABeeZee"/>
                <a:ea typeface="ABeeZee"/>
                <a:cs typeface="ABeeZee"/>
                <a:sym typeface="ABeeZee"/>
              </a:rPr>
              <a:t> (B) </a:t>
            </a:r>
            <a:r>
              <a:rPr lang="en-US" sz="2799" dirty="0">
                <a:solidFill>
                  <a:srgbClr val="4B8A98"/>
                </a:solidFill>
                <a:latin typeface="ABeeZee Bold"/>
                <a:ea typeface="ABeeZee Bold"/>
                <a:cs typeface="ABeeZee Bold"/>
                <a:sym typeface="ABeeZee Bold"/>
              </a:rPr>
              <a:t>An individual</a:t>
            </a:r>
            <a:r>
              <a:rPr lang="en-US" sz="2799" dirty="0">
                <a:solidFill>
                  <a:srgbClr val="000000"/>
                </a:solidFill>
                <a:latin typeface="ABeeZee"/>
                <a:ea typeface="ABeeZee"/>
                <a:cs typeface="ABeeZee"/>
                <a:sym typeface="ABeeZee"/>
              </a:rPr>
              <a:t> or qualified entity</a:t>
            </a:r>
            <a:r>
              <a:rPr lang="en-US" sz="2799" dirty="0">
                <a:solidFill>
                  <a:srgbClr val="000000"/>
                </a:solidFill>
                <a:latin typeface="ABeeZee Bold"/>
                <a:ea typeface="ABeeZee Bold"/>
                <a:cs typeface="ABeeZee Bold"/>
                <a:sym typeface="ABeeZee Bold"/>
              </a:rPr>
              <a:t> </a:t>
            </a:r>
            <a:r>
              <a:rPr lang="en-US" sz="2799" dirty="0">
                <a:solidFill>
                  <a:srgbClr val="4B8A98"/>
                </a:solidFill>
                <a:latin typeface="ABeeZee Bold"/>
                <a:ea typeface="ABeeZee Bold"/>
                <a:cs typeface="ABeeZee Bold"/>
                <a:sym typeface="ABeeZee Bold"/>
              </a:rPr>
              <a:t>is not subject to criminal prosecution</a:t>
            </a:r>
            <a:r>
              <a:rPr lang="en-US" sz="2799" dirty="0">
                <a:solidFill>
                  <a:srgbClr val="000000"/>
                </a:solidFill>
                <a:latin typeface="ABeeZee"/>
                <a:ea typeface="ABeeZee"/>
                <a:cs typeface="ABeeZee"/>
                <a:sym typeface="ABeeZee"/>
              </a:rPr>
              <a:t> for a violation of section 4731.41 of the Revised Code or criminal prosecution under this chapter </a:t>
            </a:r>
            <a:r>
              <a:rPr lang="en-US" sz="2799" dirty="0">
                <a:solidFill>
                  <a:srgbClr val="4B8A98"/>
                </a:solidFill>
                <a:latin typeface="ABeeZee Bold"/>
                <a:ea typeface="ABeeZee Bold"/>
                <a:cs typeface="ABeeZee Bold"/>
                <a:sym typeface="ABeeZee Bold"/>
              </a:rPr>
              <a:t>if the individual or entity, acting in good faith</a:t>
            </a:r>
            <a:r>
              <a:rPr lang="en-US" sz="2799" dirty="0">
                <a:solidFill>
                  <a:srgbClr val="000000"/>
                </a:solidFill>
                <a:latin typeface="ABeeZee Bold"/>
                <a:ea typeface="ABeeZee Bold"/>
                <a:cs typeface="ABeeZee Bold"/>
                <a:sym typeface="ABeeZee Bold"/>
              </a:rPr>
              <a:t> </a:t>
            </a:r>
            <a:r>
              <a:rPr lang="en-US" sz="2799" dirty="0">
                <a:solidFill>
                  <a:srgbClr val="000000"/>
                </a:solidFill>
                <a:latin typeface="ABeeZee"/>
                <a:ea typeface="ABeeZee"/>
                <a:cs typeface="ABeeZee"/>
                <a:sym typeface="ABeeZee"/>
              </a:rPr>
              <a:t>and in accordance with Chapter 3728. of the Revised Code, </a:t>
            </a:r>
            <a:r>
              <a:rPr lang="en-US" sz="2799" dirty="0">
                <a:solidFill>
                  <a:srgbClr val="4B8A98"/>
                </a:solidFill>
                <a:latin typeface="ABeeZee Bold"/>
                <a:ea typeface="ABeeZee Bold"/>
                <a:cs typeface="ABeeZee Bold"/>
                <a:sym typeface="ABeeZee Bold"/>
              </a:rPr>
              <a:t>administers epinephrine</a:t>
            </a:r>
            <a:r>
              <a:rPr lang="en-US" sz="2799" dirty="0">
                <a:solidFill>
                  <a:srgbClr val="000000"/>
                </a:solidFill>
                <a:latin typeface="ABeeZee"/>
                <a:ea typeface="ABeeZee"/>
                <a:cs typeface="ABeeZee"/>
                <a:sym typeface="ABeeZee"/>
              </a:rPr>
              <a:t> or provides an epinephrine autoinjector to an individual who appears to be experiencing or at risk of experiencing anaphylaxis or to the parent, guardian, or custodian of such an individual. </a:t>
            </a:r>
          </a:p>
        </p:txBody>
      </p:sp>
      <p:sp>
        <p:nvSpPr>
          <p:cNvPr id="9" name="TextBox 9"/>
          <p:cNvSpPr txBox="1"/>
          <p:nvPr/>
        </p:nvSpPr>
        <p:spPr>
          <a:xfrm>
            <a:off x="6593256" y="668132"/>
            <a:ext cx="5217744"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Law in Ohio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3465526" y="4415790"/>
            <a:ext cx="11469674" cy="1519556"/>
          </a:xfrm>
          <a:prstGeom prst="rect">
            <a:avLst/>
          </a:prstGeom>
        </p:spPr>
        <p:txBody>
          <a:bodyPr wrap="square" lIns="0" tIns="0" rIns="0" bIns="0" rtlCol="0" anchor="t">
            <a:spAutoFit/>
          </a:bodyPr>
          <a:lstStyle/>
          <a:p>
            <a:pPr algn="ctr">
              <a:lnSpc>
                <a:spcPts val="12319"/>
              </a:lnSpc>
            </a:pPr>
            <a:r>
              <a:rPr lang="en-US" sz="8799" dirty="0">
                <a:solidFill>
                  <a:srgbClr val="4B8A98"/>
                </a:solidFill>
                <a:latin typeface="ABeeZee Bold"/>
                <a:ea typeface="ABeeZee Bold"/>
                <a:cs typeface="ABeeZee Bold"/>
                <a:sym typeface="ABeeZee Bold"/>
              </a:rPr>
              <a:t>COMMON QUESTIONS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6298364" y="824966"/>
            <a:ext cx="5691273" cy="1236345"/>
          </a:xfrm>
          <a:prstGeom prst="rect">
            <a:avLst/>
          </a:prstGeom>
        </p:spPr>
        <p:txBody>
          <a:bodyPr lIns="0" tIns="0" rIns="0" bIns="0" rtlCol="0" anchor="t">
            <a:spAutoFit/>
          </a:bodyPr>
          <a:lstStyle/>
          <a:p>
            <a:pPr algn="ctr">
              <a:lnSpc>
                <a:spcPts val="10080"/>
              </a:lnSpc>
            </a:pPr>
            <a:r>
              <a:rPr lang="en-US" sz="7200">
                <a:solidFill>
                  <a:srgbClr val="4B8A98"/>
                </a:solidFill>
                <a:latin typeface="ABeeZee Bold"/>
                <a:ea typeface="ABeeZee Bold"/>
                <a:cs typeface="ABeeZee Bold"/>
                <a:sym typeface="ABeeZee Bold"/>
              </a:rPr>
              <a:t>Risk of Death</a:t>
            </a:r>
          </a:p>
        </p:txBody>
      </p:sp>
      <p:sp>
        <p:nvSpPr>
          <p:cNvPr id="5" name="TextBox 5"/>
          <p:cNvSpPr txBox="1"/>
          <p:nvPr/>
        </p:nvSpPr>
        <p:spPr>
          <a:xfrm>
            <a:off x="1028700" y="2591078"/>
            <a:ext cx="15441259" cy="6992875"/>
          </a:xfrm>
          <a:prstGeom prst="rect">
            <a:avLst/>
          </a:prstGeom>
        </p:spPr>
        <p:txBody>
          <a:bodyPr lIns="0" tIns="0" rIns="0" bIns="0" rtlCol="0" anchor="t">
            <a:spAutoFit/>
          </a:bodyPr>
          <a:lstStyle/>
          <a:p>
            <a:pPr algn="l">
              <a:lnSpc>
                <a:spcPts val="4578"/>
              </a:lnSpc>
              <a:spcBef>
                <a:spcPct val="0"/>
              </a:spcBef>
            </a:pPr>
            <a:r>
              <a:rPr lang="en-US" sz="4200" dirty="0">
                <a:solidFill>
                  <a:srgbClr val="000000"/>
                </a:solidFill>
                <a:latin typeface="ABeeZee"/>
                <a:ea typeface="ABeeZee"/>
                <a:cs typeface="ABeeZee"/>
                <a:sym typeface="ABeeZee"/>
              </a:rPr>
              <a:t>Which of the following increases the risk of death due to anaphylaxis?</a:t>
            </a:r>
          </a:p>
          <a:p>
            <a:pPr algn="l">
              <a:lnSpc>
                <a:spcPts val="4578"/>
              </a:lnSpc>
              <a:spcBef>
                <a:spcPct val="0"/>
              </a:spcBef>
            </a:pPr>
            <a:endParaRPr lang="en-US" sz="4200" dirty="0">
              <a:solidFill>
                <a:srgbClr val="000000"/>
              </a:solidFill>
              <a:latin typeface="ABeeZee"/>
              <a:ea typeface="ABeeZee"/>
              <a:cs typeface="ABeeZee"/>
              <a:sym typeface="ABeeZee"/>
            </a:endParaRPr>
          </a:p>
          <a:p>
            <a:pPr algn="l">
              <a:lnSpc>
                <a:spcPts val="4578"/>
              </a:lnSpc>
              <a:spcBef>
                <a:spcPct val="0"/>
              </a:spcBef>
            </a:pPr>
            <a:r>
              <a:rPr lang="en-US" sz="4200" dirty="0">
                <a:solidFill>
                  <a:srgbClr val="000000"/>
                </a:solidFill>
                <a:latin typeface="ABeeZee"/>
                <a:ea typeface="ABeeZee"/>
                <a:cs typeface="ABeeZee"/>
                <a:sym typeface="ABeeZee"/>
              </a:rPr>
              <a:t>A. Delayed administration of epinephrine</a:t>
            </a:r>
          </a:p>
          <a:p>
            <a:pPr algn="l">
              <a:lnSpc>
                <a:spcPts val="4578"/>
              </a:lnSpc>
              <a:spcBef>
                <a:spcPct val="0"/>
              </a:spcBef>
            </a:pPr>
            <a:endParaRPr lang="en-US" sz="4200" dirty="0">
              <a:solidFill>
                <a:srgbClr val="000000"/>
              </a:solidFill>
              <a:latin typeface="ABeeZee"/>
              <a:ea typeface="ABeeZee"/>
              <a:cs typeface="ABeeZee"/>
              <a:sym typeface="ABeeZee"/>
            </a:endParaRPr>
          </a:p>
          <a:p>
            <a:pPr algn="l">
              <a:lnSpc>
                <a:spcPts val="4578"/>
              </a:lnSpc>
              <a:spcBef>
                <a:spcPct val="0"/>
              </a:spcBef>
            </a:pPr>
            <a:r>
              <a:rPr lang="en-US" sz="4200" dirty="0">
                <a:solidFill>
                  <a:srgbClr val="000000"/>
                </a:solidFill>
                <a:latin typeface="ABeeZee"/>
                <a:ea typeface="ABeeZee"/>
                <a:cs typeface="ABeeZee"/>
                <a:sym typeface="ABeeZee"/>
              </a:rPr>
              <a:t>B. Asthma</a:t>
            </a:r>
          </a:p>
          <a:p>
            <a:pPr algn="l">
              <a:lnSpc>
                <a:spcPts val="4578"/>
              </a:lnSpc>
              <a:spcBef>
                <a:spcPct val="0"/>
              </a:spcBef>
            </a:pPr>
            <a:endParaRPr lang="en-US" sz="4200" dirty="0">
              <a:solidFill>
                <a:srgbClr val="000000"/>
              </a:solidFill>
              <a:latin typeface="ABeeZee"/>
              <a:ea typeface="ABeeZee"/>
              <a:cs typeface="ABeeZee"/>
              <a:sym typeface="ABeeZee"/>
            </a:endParaRPr>
          </a:p>
          <a:p>
            <a:pPr algn="l">
              <a:lnSpc>
                <a:spcPts val="4578"/>
              </a:lnSpc>
              <a:spcBef>
                <a:spcPct val="0"/>
              </a:spcBef>
            </a:pPr>
            <a:r>
              <a:rPr lang="en-US" sz="4200" dirty="0">
                <a:solidFill>
                  <a:srgbClr val="000000"/>
                </a:solidFill>
                <a:latin typeface="ABeeZee"/>
                <a:ea typeface="ABeeZee"/>
                <a:cs typeface="ABeeZee"/>
                <a:sym typeface="ABeeZee"/>
              </a:rPr>
              <a:t>C. Being a young adult</a:t>
            </a:r>
          </a:p>
          <a:p>
            <a:pPr algn="l">
              <a:lnSpc>
                <a:spcPts val="4578"/>
              </a:lnSpc>
              <a:spcBef>
                <a:spcPct val="0"/>
              </a:spcBef>
            </a:pPr>
            <a:endParaRPr lang="en-US" sz="4200" dirty="0">
              <a:solidFill>
                <a:srgbClr val="000000"/>
              </a:solidFill>
              <a:latin typeface="ABeeZee"/>
              <a:ea typeface="ABeeZee"/>
              <a:cs typeface="ABeeZee"/>
              <a:sym typeface="ABeeZee"/>
            </a:endParaRPr>
          </a:p>
          <a:p>
            <a:pPr algn="l">
              <a:lnSpc>
                <a:spcPts val="4578"/>
              </a:lnSpc>
              <a:spcBef>
                <a:spcPct val="0"/>
              </a:spcBef>
            </a:pPr>
            <a:r>
              <a:rPr lang="en-US" sz="4200" dirty="0">
                <a:solidFill>
                  <a:srgbClr val="000000"/>
                </a:solidFill>
                <a:latin typeface="ABeeZee"/>
                <a:ea typeface="ABeeZee"/>
                <a:cs typeface="ABeeZee"/>
                <a:sym typeface="ABeeZee"/>
              </a:rPr>
              <a:t>D. Type of food allergen</a:t>
            </a:r>
          </a:p>
          <a:p>
            <a:pPr algn="l">
              <a:lnSpc>
                <a:spcPts val="4578"/>
              </a:lnSpc>
              <a:spcBef>
                <a:spcPct val="0"/>
              </a:spcBef>
            </a:pPr>
            <a:endParaRPr lang="en-US" sz="4200" dirty="0">
              <a:solidFill>
                <a:srgbClr val="000000"/>
              </a:solidFill>
              <a:latin typeface="ABeeZee"/>
              <a:ea typeface="ABeeZee"/>
              <a:cs typeface="ABeeZee"/>
              <a:sym typeface="ABeeZee"/>
            </a:endParaRPr>
          </a:p>
          <a:p>
            <a:pPr algn="l">
              <a:lnSpc>
                <a:spcPts val="4578"/>
              </a:lnSpc>
              <a:spcBef>
                <a:spcPct val="0"/>
              </a:spcBef>
            </a:pPr>
            <a:r>
              <a:rPr lang="en-US" sz="4200" dirty="0">
                <a:solidFill>
                  <a:srgbClr val="000000"/>
                </a:solidFill>
                <a:latin typeface="ABeeZee"/>
                <a:ea typeface="ABeeZee"/>
                <a:cs typeface="ABeeZee"/>
                <a:sym typeface="ABeeZee"/>
              </a:rPr>
              <a:t>E. All of the above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4"/>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5"/>
            <a:stretch>
              <a:fillRect/>
            </a:stretch>
          </a:blipFill>
        </p:spPr>
        <p:txBody>
          <a:bodyPr/>
          <a:lstStyle/>
          <a:p>
            <a:endParaRPr lang="en-US"/>
          </a:p>
        </p:txBody>
      </p:sp>
      <p:sp>
        <p:nvSpPr>
          <p:cNvPr id="4" name="Freeform 4"/>
          <p:cNvSpPr/>
          <p:nvPr/>
        </p:nvSpPr>
        <p:spPr>
          <a:xfrm>
            <a:off x="6860945" y="2591502"/>
            <a:ext cx="4566110" cy="5847636"/>
          </a:xfrm>
          <a:custGeom>
            <a:avLst/>
            <a:gdLst/>
            <a:ahLst/>
            <a:cxnLst/>
            <a:rect l="l" t="t" r="r" b="b"/>
            <a:pathLst>
              <a:path w="4566110" h="5847636">
                <a:moveTo>
                  <a:pt x="0" y="0"/>
                </a:moveTo>
                <a:lnTo>
                  <a:pt x="4566110" y="0"/>
                </a:lnTo>
                <a:lnTo>
                  <a:pt x="4566110" y="5847636"/>
                </a:lnTo>
                <a:lnTo>
                  <a:pt x="0" y="5847636"/>
                </a:lnTo>
                <a:lnTo>
                  <a:pt x="0" y="0"/>
                </a:lnTo>
                <a:close/>
              </a:path>
            </a:pathLst>
          </a:custGeom>
          <a:blipFill>
            <a:blip r:embed="rId6"/>
            <a:stretch>
              <a:fillRect/>
            </a:stretch>
          </a:blipFill>
        </p:spPr>
        <p:txBody>
          <a:bodyPr/>
          <a:lstStyle/>
          <a:p>
            <a:endParaRPr lang="en-US"/>
          </a:p>
        </p:txBody>
      </p:sp>
      <p:sp>
        <p:nvSpPr>
          <p:cNvPr id="5" name="TextBox 5"/>
          <p:cNvSpPr txBox="1"/>
          <p:nvPr/>
        </p:nvSpPr>
        <p:spPr>
          <a:xfrm>
            <a:off x="7532680" y="1485900"/>
            <a:ext cx="3222639" cy="906145"/>
          </a:xfrm>
          <a:prstGeom prst="rect">
            <a:avLst/>
          </a:prstGeom>
        </p:spPr>
        <p:txBody>
          <a:bodyPr wrap="square" lIns="0" tIns="0" rIns="0" bIns="0" rtlCol="0" anchor="t">
            <a:spAutoFit/>
          </a:bodyPr>
          <a:lstStyle/>
          <a:p>
            <a:pPr algn="ctr">
              <a:lnSpc>
                <a:spcPts val="7279"/>
              </a:lnSpc>
            </a:pPr>
            <a:r>
              <a:rPr lang="en-US" sz="5199" dirty="0">
                <a:solidFill>
                  <a:srgbClr val="999B9E"/>
                </a:solidFill>
                <a:latin typeface="ABeeZee Bold"/>
                <a:ea typeface="ABeeZee Bold"/>
                <a:cs typeface="ABeeZee Bold"/>
                <a:sym typeface="ABeeZee Bold"/>
              </a:rPr>
              <a:t>Meet Ally</a:t>
            </a:r>
          </a:p>
        </p:txBody>
      </p:sp>
      <p:sp>
        <p:nvSpPr>
          <p:cNvPr id="6" name="TextBox 6"/>
          <p:cNvSpPr txBox="1"/>
          <p:nvPr/>
        </p:nvSpPr>
        <p:spPr>
          <a:xfrm>
            <a:off x="6944331" y="8465515"/>
            <a:ext cx="4409469" cy="698499"/>
          </a:xfrm>
          <a:prstGeom prst="rect">
            <a:avLst/>
          </a:prstGeom>
        </p:spPr>
        <p:txBody>
          <a:bodyPr wrap="square" lIns="0" tIns="0" rIns="0" bIns="0" rtlCol="0" anchor="t">
            <a:spAutoFit/>
          </a:bodyPr>
          <a:lstStyle/>
          <a:p>
            <a:pPr algn="ctr">
              <a:lnSpc>
                <a:spcPts val="5600"/>
              </a:lnSpc>
            </a:pPr>
            <a:r>
              <a:rPr lang="en-US" sz="4000" dirty="0">
                <a:solidFill>
                  <a:srgbClr val="4B8A98"/>
                </a:solidFill>
                <a:latin typeface="ABeeZee Bold"/>
                <a:ea typeface="ABeeZee Bold"/>
                <a:cs typeface="ABeeZee Bold"/>
                <a:sym typeface="ABeeZee Bold"/>
              </a:rPr>
              <a:t>Allison Rose Suhy</a:t>
            </a:r>
          </a:p>
        </p:txBody>
      </p:sp>
      <p:pic>
        <p:nvPicPr>
          <p:cNvPr id="7" name="ARF-IntroVideo-V1">
            <a:hlinkClick r:id="" action="ppaction://media"/>
            <a:extLst>
              <a:ext uri="{FF2B5EF4-FFF2-40B4-BE49-F238E27FC236}">
                <a16:creationId xmlns:a16="http://schemas.microsoft.com/office/drawing/2014/main" id="{299A56AC-C14A-537F-605C-E8A61CB4504E}"/>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0" y="0"/>
            <a:ext cx="18288000" cy="10287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9119"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568040" y="2545012"/>
            <a:ext cx="15441259" cy="7073265"/>
          </a:xfrm>
          <a:prstGeom prst="rect">
            <a:avLst/>
          </a:prstGeom>
        </p:spPr>
        <p:txBody>
          <a:bodyPr lIns="0" tIns="0" rIns="0" bIns="0" rtlCol="0" anchor="t">
            <a:spAutoFit/>
          </a:bodyPr>
          <a:lstStyle/>
          <a:p>
            <a:pPr algn="l">
              <a:lnSpc>
                <a:spcPts val="4578"/>
              </a:lnSpc>
              <a:spcBef>
                <a:spcPct val="0"/>
              </a:spcBef>
            </a:pPr>
            <a:r>
              <a:rPr lang="en-US" sz="4200" dirty="0">
                <a:solidFill>
                  <a:srgbClr val="000000"/>
                </a:solidFill>
                <a:latin typeface="ABeeZee"/>
                <a:ea typeface="ABeeZee"/>
                <a:cs typeface="ABeeZee"/>
                <a:sym typeface="ABeeZee"/>
              </a:rPr>
              <a:t>Which of the following increases the risk of death due to anaphylaxis?</a:t>
            </a:r>
          </a:p>
          <a:p>
            <a:pPr algn="l">
              <a:lnSpc>
                <a:spcPts val="4578"/>
              </a:lnSpc>
              <a:spcBef>
                <a:spcPct val="0"/>
              </a:spcBef>
            </a:pPr>
            <a:endParaRPr lang="en-US" sz="4200" dirty="0">
              <a:solidFill>
                <a:srgbClr val="000000"/>
              </a:solidFill>
              <a:latin typeface="ABeeZee"/>
              <a:ea typeface="ABeeZee"/>
              <a:cs typeface="ABeeZee"/>
              <a:sym typeface="ABeeZee"/>
            </a:endParaRPr>
          </a:p>
          <a:p>
            <a:pPr algn="l">
              <a:lnSpc>
                <a:spcPts val="4578"/>
              </a:lnSpc>
              <a:spcBef>
                <a:spcPct val="0"/>
              </a:spcBef>
            </a:pPr>
            <a:r>
              <a:rPr lang="en-US" sz="4200" dirty="0">
                <a:solidFill>
                  <a:srgbClr val="000000"/>
                </a:solidFill>
                <a:latin typeface="ABeeZee"/>
                <a:ea typeface="ABeeZee"/>
                <a:cs typeface="ABeeZee"/>
                <a:sym typeface="ABeeZee"/>
              </a:rPr>
              <a:t>A. Delayed administration of epinephrine</a:t>
            </a:r>
          </a:p>
          <a:p>
            <a:pPr algn="l">
              <a:lnSpc>
                <a:spcPts val="4578"/>
              </a:lnSpc>
              <a:spcBef>
                <a:spcPct val="0"/>
              </a:spcBef>
            </a:pPr>
            <a:endParaRPr lang="en-US" sz="4200" dirty="0">
              <a:solidFill>
                <a:srgbClr val="000000"/>
              </a:solidFill>
              <a:latin typeface="ABeeZee"/>
              <a:ea typeface="ABeeZee"/>
              <a:cs typeface="ABeeZee"/>
              <a:sym typeface="ABeeZee"/>
            </a:endParaRPr>
          </a:p>
          <a:p>
            <a:pPr algn="l">
              <a:lnSpc>
                <a:spcPts val="4578"/>
              </a:lnSpc>
              <a:spcBef>
                <a:spcPct val="0"/>
              </a:spcBef>
            </a:pPr>
            <a:r>
              <a:rPr lang="en-US" sz="4200" dirty="0">
                <a:solidFill>
                  <a:srgbClr val="000000"/>
                </a:solidFill>
                <a:latin typeface="ABeeZee"/>
                <a:ea typeface="ABeeZee"/>
                <a:cs typeface="ABeeZee"/>
                <a:sym typeface="ABeeZee"/>
              </a:rPr>
              <a:t>B. Asthma</a:t>
            </a:r>
          </a:p>
          <a:p>
            <a:pPr algn="l">
              <a:lnSpc>
                <a:spcPts val="4578"/>
              </a:lnSpc>
              <a:spcBef>
                <a:spcPct val="0"/>
              </a:spcBef>
            </a:pPr>
            <a:endParaRPr lang="en-US" sz="4200" dirty="0">
              <a:solidFill>
                <a:srgbClr val="000000"/>
              </a:solidFill>
              <a:latin typeface="ABeeZee"/>
              <a:ea typeface="ABeeZee"/>
              <a:cs typeface="ABeeZee"/>
              <a:sym typeface="ABeeZee"/>
            </a:endParaRPr>
          </a:p>
          <a:p>
            <a:pPr algn="l">
              <a:lnSpc>
                <a:spcPts val="4578"/>
              </a:lnSpc>
              <a:spcBef>
                <a:spcPct val="0"/>
              </a:spcBef>
            </a:pPr>
            <a:r>
              <a:rPr lang="en-US" sz="4200" dirty="0">
                <a:solidFill>
                  <a:srgbClr val="000000"/>
                </a:solidFill>
                <a:latin typeface="ABeeZee"/>
                <a:ea typeface="ABeeZee"/>
                <a:cs typeface="ABeeZee"/>
                <a:sym typeface="ABeeZee"/>
              </a:rPr>
              <a:t>C. Being a young adult</a:t>
            </a:r>
          </a:p>
          <a:p>
            <a:pPr algn="l">
              <a:lnSpc>
                <a:spcPts val="4578"/>
              </a:lnSpc>
              <a:spcBef>
                <a:spcPct val="0"/>
              </a:spcBef>
            </a:pPr>
            <a:endParaRPr lang="en-US" sz="4200" dirty="0">
              <a:solidFill>
                <a:srgbClr val="000000"/>
              </a:solidFill>
              <a:latin typeface="ABeeZee"/>
              <a:ea typeface="ABeeZee"/>
              <a:cs typeface="ABeeZee"/>
              <a:sym typeface="ABeeZee"/>
            </a:endParaRPr>
          </a:p>
          <a:p>
            <a:pPr algn="l">
              <a:lnSpc>
                <a:spcPts val="4578"/>
              </a:lnSpc>
              <a:spcBef>
                <a:spcPct val="0"/>
              </a:spcBef>
            </a:pPr>
            <a:r>
              <a:rPr lang="en-US" sz="4200" dirty="0">
                <a:solidFill>
                  <a:srgbClr val="000000"/>
                </a:solidFill>
                <a:latin typeface="ABeeZee"/>
                <a:ea typeface="ABeeZee"/>
                <a:cs typeface="ABeeZee"/>
                <a:sym typeface="ABeeZee"/>
              </a:rPr>
              <a:t>D. Type of food allergen</a:t>
            </a:r>
          </a:p>
          <a:p>
            <a:pPr algn="l">
              <a:lnSpc>
                <a:spcPts val="4578"/>
              </a:lnSpc>
              <a:spcBef>
                <a:spcPct val="0"/>
              </a:spcBef>
            </a:pPr>
            <a:endParaRPr lang="en-US" sz="4200" dirty="0">
              <a:solidFill>
                <a:srgbClr val="000000"/>
              </a:solidFill>
              <a:latin typeface="ABeeZee"/>
              <a:ea typeface="ABeeZee"/>
              <a:cs typeface="ABeeZee"/>
              <a:sym typeface="ABeeZee"/>
            </a:endParaRPr>
          </a:p>
          <a:p>
            <a:pPr algn="l">
              <a:lnSpc>
                <a:spcPts val="5231"/>
              </a:lnSpc>
              <a:spcBef>
                <a:spcPct val="0"/>
              </a:spcBef>
            </a:pPr>
            <a:r>
              <a:rPr lang="en-US" sz="4799" dirty="0">
                <a:solidFill>
                  <a:srgbClr val="000000"/>
                </a:solidFill>
                <a:latin typeface="ABeeZee Bold"/>
                <a:ea typeface="ABeeZee Bold"/>
                <a:cs typeface="ABeeZee Bold"/>
                <a:sym typeface="ABeeZee Bold"/>
              </a:rPr>
              <a:t>E. All of the above</a:t>
            </a:r>
          </a:p>
        </p:txBody>
      </p:sp>
      <p:grpSp>
        <p:nvGrpSpPr>
          <p:cNvPr id="5" name="Group 5"/>
          <p:cNvGrpSpPr/>
          <p:nvPr/>
        </p:nvGrpSpPr>
        <p:grpSpPr>
          <a:xfrm>
            <a:off x="11588359" y="3667694"/>
            <a:ext cx="6545488" cy="6383137"/>
            <a:chOff x="0" y="0"/>
            <a:chExt cx="1723914" cy="1634482"/>
          </a:xfrm>
        </p:grpSpPr>
        <p:sp>
          <p:nvSpPr>
            <p:cNvPr id="6" name="Freeform 6"/>
            <p:cNvSpPr/>
            <p:nvPr/>
          </p:nvSpPr>
          <p:spPr>
            <a:xfrm>
              <a:off x="0" y="0"/>
              <a:ext cx="1723915" cy="1634482"/>
            </a:xfrm>
            <a:custGeom>
              <a:avLst/>
              <a:gdLst/>
              <a:ahLst/>
              <a:cxnLst/>
              <a:rect l="l" t="t" r="r" b="b"/>
              <a:pathLst>
                <a:path w="1723915" h="1634482">
                  <a:moveTo>
                    <a:pt x="0" y="0"/>
                  </a:moveTo>
                  <a:lnTo>
                    <a:pt x="1723915" y="0"/>
                  </a:lnTo>
                  <a:lnTo>
                    <a:pt x="1723915" y="1634482"/>
                  </a:lnTo>
                  <a:lnTo>
                    <a:pt x="0" y="1634482"/>
                  </a:lnTo>
                  <a:close/>
                </a:path>
              </a:pathLst>
            </a:custGeom>
            <a:solidFill>
              <a:srgbClr val="FFFFFF"/>
            </a:solidFill>
          </p:spPr>
          <p:txBody>
            <a:bodyPr/>
            <a:lstStyle/>
            <a:p>
              <a:endParaRPr lang="en-US"/>
            </a:p>
          </p:txBody>
        </p:sp>
        <p:sp>
          <p:nvSpPr>
            <p:cNvPr id="7" name="TextBox 7"/>
            <p:cNvSpPr txBox="1"/>
            <p:nvPr/>
          </p:nvSpPr>
          <p:spPr>
            <a:xfrm>
              <a:off x="0" y="19050"/>
              <a:ext cx="1723914" cy="1615432"/>
            </a:xfrm>
            <a:prstGeom prst="rect">
              <a:avLst/>
            </a:prstGeom>
          </p:spPr>
          <p:txBody>
            <a:bodyPr lIns="50800" tIns="50800" rIns="50800" bIns="50800" rtlCol="0" anchor="ctr"/>
            <a:lstStyle/>
            <a:p>
              <a:pPr algn="ctr">
                <a:lnSpc>
                  <a:spcPts val="2289"/>
                </a:lnSpc>
              </a:pPr>
              <a:endParaRPr/>
            </a:p>
          </p:txBody>
        </p:sp>
      </p:grpSp>
      <p:sp>
        <p:nvSpPr>
          <p:cNvPr id="8" name="TextBox 8"/>
          <p:cNvSpPr txBox="1"/>
          <p:nvPr/>
        </p:nvSpPr>
        <p:spPr>
          <a:xfrm>
            <a:off x="11850517" y="3812065"/>
            <a:ext cx="6021172" cy="5917184"/>
          </a:xfrm>
          <a:prstGeom prst="rect">
            <a:avLst/>
          </a:prstGeom>
        </p:spPr>
        <p:txBody>
          <a:bodyPr lIns="0" tIns="0" rIns="0" bIns="0" rtlCol="0" anchor="t">
            <a:spAutoFit/>
          </a:bodyPr>
          <a:lstStyle/>
          <a:p>
            <a:pPr algn="l">
              <a:lnSpc>
                <a:spcPts val="2398"/>
              </a:lnSpc>
              <a:spcBef>
                <a:spcPct val="0"/>
              </a:spcBef>
            </a:pPr>
            <a:r>
              <a:rPr lang="en-US" sz="2200" dirty="0">
                <a:solidFill>
                  <a:srgbClr val="4B8A98"/>
                </a:solidFill>
                <a:latin typeface="ABeeZee Bold"/>
                <a:ea typeface="ABeeZee Bold"/>
                <a:cs typeface="ABeeZee Bold"/>
                <a:sym typeface="ABeeZee Bold"/>
              </a:rPr>
              <a:t>A-D are associated with increased risk of BAD OUTCOMES.</a:t>
            </a:r>
          </a:p>
          <a:p>
            <a:pPr algn="l">
              <a:lnSpc>
                <a:spcPts val="2398"/>
              </a:lnSpc>
              <a:spcBef>
                <a:spcPct val="0"/>
              </a:spcBef>
            </a:pPr>
            <a:endParaRPr lang="en-US" sz="2200" dirty="0">
              <a:solidFill>
                <a:srgbClr val="4B8A98"/>
              </a:solidFill>
              <a:latin typeface="ABeeZee Bold"/>
              <a:ea typeface="ABeeZee Bold"/>
              <a:cs typeface="ABeeZee Bold"/>
              <a:sym typeface="ABeeZee Bold"/>
            </a:endParaRPr>
          </a:p>
          <a:p>
            <a:pPr algn="l">
              <a:lnSpc>
                <a:spcPts val="2398"/>
              </a:lnSpc>
              <a:spcBef>
                <a:spcPct val="0"/>
              </a:spcBef>
            </a:pPr>
            <a:r>
              <a:rPr lang="en-US" sz="2200" dirty="0">
                <a:solidFill>
                  <a:srgbClr val="4B8A98"/>
                </a:solidFill>
                <a:latin typeface="ABeeZee Bold"/>
                <a:ea typeface="ABeeZee Bold"/>
                <a:cs typeface="ABeeZee Bold"/>
                <a:sym typeface="ABeeZee Bold"/>
              </a:rPr>
              <a:t>A: Delaying treatment = worsening reaction = more difficult to treat.</a:t>
            </a:r>
          </a:p>
          <a:p>
            <a:pPr algn="l">
              <a:lnSpc>
                <a:spcPts val="2398"/>
              </a:lnSpc>
              <a:spcBef>
                <a:spcPct val="0"/>
              </a:spcBef>
            </a:pPr>
            <a:endParaRPr lang="en-US" sz="2200" dirty="0">
              <a:solidFill>
                <a:srgbClr val="4B8A98"/>
              </a:solidFill>
              <a:latin typeface="ABeeZee Bold"/>
              <a:ea typeface="ABeeZee Bold"/>
              <a:cs typeface="ABeeZee Bold"/>
              <a:sym typeface="ABeeZee Bold"/>
            </a:endParaRPr>
          </a:p>
          <a:p>
            <a:pPr algn="l">
              <a:lnSpc>
                <a:spcPts val="2398"/>
              </a:lnSpc>
              <a:spcBef>
                <a:spcPct val="0"/>
              </a:spcBef>
            </a:pPr>
            <a:r>
              <a:rPr lang="en-US" sz="2200" dirty="0">
                <a:solidFill>
                  <a:srgbClr val="4B8A98"/>
                </a:solidFill>
                <a:latin typeface="ABeeZee Bold"/>
                <a:ea typeface="ABeeZee Bold"/>
                <a:cs typeface="ABeeZee Bold"/>
                <a:sym typeface="ABeeZee Bold"/>
              </a:rPr>
              <a:t>B: Asthma attacks can be triggered by anaphylaxis and, because this involves the airway, is more likely to result in death.</a:t>
            </a:r>
          </a:p>
          <a:p>
            <a:pPr algn="l">
              <a:lnSpc>
                <a:spcPts val="2398"/>
              </a:lnSpc>
              <a:spcBef>
                <a:spcPct val="0"/>
              </a:spcBef>
            </a:pPr>
            <a:endParaRPr lang="en-US" sz="2200" dirty="0">
              <a:solidFill>
                <a:srgbClr val="4B8A98"/>
              </a:solidFill>
              <a:latin typeface="ABeeZee Bold"/>
              <a:ea typeface="ABeeZee Bold"/>
              <a:cs typeface="ABeeZee Bold"/>
              <a:sym typeface="ABeeZee Bold"/>
            </a:endParaRPr>
          </a:p>
          <a:p>
            <a:pPr algn="l">
              <a:lnSpc>
                <a:spcPts val="2398"/>
              </a:lnSpc>
              <a:spcBef>
                <a:spcPct val="0"/>
              </a:spcBef>
            </a:pPr>
            <a:r>
              <a:rPr lang="en-US" sz="2200" dirty="0">
                <a:solidFill>
                  <a:srgbClr val="4B8A98"/>
                </a:solidFill>
                <a:latin typeface="ABeeZee Bold"/>
                <a:ea typeface="ABeeZee Bold"/>
                <a:cs typeface="ABeeZee Bold"/>
                <a:sym typeface="ABeeZee Bold"/>
              </a:rPr>
              <a:t>C: Young adults may not always make ideal choices, but they also have robust immune systems that, when activated, can be difficult to stop. Also, alcohol and meds like Motrin (“NSAIDs”) increase the risk of anaphylaxis upon allergen exposure.</a:t>
            </a:r>
          </a:p>
          <a:p>
            <a:pPr algn="l">
              <a:lnSpc>
                <a:spcPts val="2398"/>
              </a:lnSpc>
              <a:spcBef>
                <a:spcPct val="0"/>
              </a:spcBef>
            </a:pPr>
            <a:endParaRPr lang="en-US" sz="2200" dirty="0">
              <a:solidFill>
                <a:srgbClr val="4B8A98"/>
              </a:solidFill>
              <a:latin typeface="ABeeZee Bold"/>
              <a:ea typeface="ABeeZee Bold"/>
              <a:cs typeface="ABeeZee Bold"/>
              <a:sym typeface="ABeeZee Bold"/>
            </a:endParaRPr>
          </a:p>
          <a:p>
            <a:pPr algn="l">
              <a:lnSpc>
                <a:spcPts val="2398"/>
              </a:lnSpc>
              <a:spcBef>
                <a:spcPct val="0"/>
              </a:spcBef>
            </a:pPr>
            <a:r>
              <a:rPr lang="en-US" sz="2200" dirty="0">
                <a:solidFill>
                  <a:srgbClr val="4B8A98"/>
                </a:solidFill>
                <a:latin typeface="ABeeZee Bold"/>
                <a:ea typeface="ABeeZee Bold"/>
                <a:cs typeface="ABeeZee Bold"/>
                <a:sym typeface="ABeeZee Bold"/>
              </a:rPr>
              <a:t>D: Some allergens, such as peanuts, are associated with death more so than other allergens.</a:t>
            </a:r>
          </a:p>
        </p:txBody>
      </p:sp>
      <p:sp>
        <p:nvSpPr>
          <p:cNvPr id="9" name="TextBox 9"/>
          <p:cNvSpPr txBox="1"/>
          <p:nvPr/>
        </p:nvSpPr>
        <p:spPr>
          <a:xfrm>
            <a:off x="6298364" y="824966"/>
            <a:ext cx="5691273" cy="1236345"/>
          </a:xfrm>
          <a:prstGeom prst="rect">
            <a:avLst/>
          </a:prstGeom>
        </p:spPr>
        <p:txBody>
          <a:bodyPr lIns="0" tIns="0" rIns="0" bIns="0" rtlCol="0" anchor="t">
            <a:spAutoFit/>
          </a:bodyPr>
          <a:lstStyle/>
          <a:p>
            <a:pPr algn="ctr">
              <a:lnSpc>
                <a:spcPts val="10080"/>
              </a:lnSpc>
            </a:pPr>
            <a:r>
              <a:rPr lang="en-US" sz="7200">
                <a:solidFill>
                  <a:srgbClr val="4B8A98"/>
                </a:solidFill>
                <a:latin typeface="ABeeZee Bold"/>
                <a:ea typeface="ABeeZee Bold"/>
                <a:cs typeface="ABeeZee Bold"/>
                <a:sym typeface="ABeeZee Bold"/>
              </a:rPr>
              <a:t>Risk of Death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5307593" y="824966"/>
            <a:ext cx="7951207"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Other Treatments</a:t>
            </a:r>
          </a:p>
        </p:txBody>
      </p:sp>
      <p:sp>
        <p:nvSpPr>
          <p:cNvPr id="5" name="TextBox 5"/>
          <p:cNvSpPr txBox="1"/>
          <p:nvPr/>
        </p:nvSpPr>
        <p:spPr>
          <a:xfrm>
            <a:off x="1028700" y="2170773"/>
            <a:ext cx="11380697" cy="7773036"/>
          </a:xfrm>
          <a:prstGeom prst="rect">
            <a:avLst/>
          </a:prstGeom>
        </p:spPr>
        <p:txBody>
          <a:bodyPr lIns="0" tIns="0" rIns="0" bIns="0" rtlCol="0" anchor="t">
            <a:spAutoFit/>
          </a:bodyPr>
          <a:lstStyle/>
          <a:p>
            <a:pPr algn="l">
              <a:lnSpc>
                <a:spcPts val="3640"/>
              </a:lnSpc>
              <a:spcBef>
                <a:spcPct val="0"/>
              </a:spcBef>
            </a:pPr>
            <a:r>
              <a:rPr lang="en-US" sz="2600">
                <a:solidFill>
                  <a:srgbClr val="000000"/>
                </a:solidFill>
                <a:latin typeface="ABeeZee"/>
                <a:ea typeface="ABeeZee"/>
                <a:cs typeface="ABeeZee"/>
                <a:sym typeface="ABeeZee"/>
              </a:rPr>
              <a:t>Which of the following are treatments for anaphylaxis?</a:t>
            </a:r>
          </a:p>
          <a:p>
            <a:pPr algn="l">
              <a:lnSpc>
                <a:spcPts val="3640"/>
              </a:lnSpc>
              <a:spcBef>
                <a:spcPct val="0"/>
              </a:spcBef>
            </a:pPr>
            <a:endParaRPr lang="en-US" sz="2600">
              <a:solidFill>
                <a:srgbClr val="000000"/>
              </a:solidFill>
              <a:latin typeface="ABeeZee"/>
              <a:ea typeface="ABeeZee"/>
              <a:cs typeface="ABeeZee"/>
              <a:sym typeface="ABeeZee"/>
            </a:endParaRPr>
          </a:p>
          <a:p>
            <a:pPr algn="l">
              <a:lnSpc>
                <a:spcPts val="3640"/>
              </a:lnSpc>
              <a:spcBef>
                <a:spcPct val="0"/>
              </a:spcBef>
            </a:pPr>
            <a:r>
              <a:rPr lang="en-US" sz="2600">
                <a:solidFill>
                  <a:srgbClr val="000000"/>
                </a:solidFill>
                <a:latin typeface="ABeeZee"/>
                <a:ea typeface="ABeeZee"/>
                <a:cs typeface="ABeeZee"/>
                <a:sym typeface="ABeeZee"/>
              </a:rPr>
              <a:t>A. Taking a cold drink of water</a:t>
            </a:r>
          </a:p>
          <a:p>
            <a:pPr algn="l">
              <a:lnSpc>
                <a:spcPts val="3640"/>
              </a:lnSpc>
              <a:spcBef>
                <a:spcPct val="0"/>
              </a:spcBef>
            </a:pPr>
            <a:endParaRPr lang="en-US" sz="2600">
              <a:solidFill>
                <a:srgbClr val="000000"/>
              </a:solidFill>
              <a:latin typeface="ABeeZee"/>
              <a:ea typeface="ABeeZee"/>
              <a:cs typeface="ABeeZee"/>
              <a:sym typeface="ABeeZee"/>
            </a:endParaRPr>
          </a:p>
          <a:p>
            <a:pPr algn="l">
              <a:lnSpc>
                <a:spcPts val="3640"/>
              </a:lnSpc>
              <a:spcBef>
                <a:spcPct val="0"/>
              </a:spcBef>
            </a:pPr>
            <a:r>
              <a:rPr lang="en-US" sz="2600">
                <a:solidFill>
                  <a:srgbClr val="000000"/>
                </a:solidFill>
                <a:latin typeface="ABeeZee"/>
                <a:ea typeface="ABeeZee"/>
                <a:cs typeface="ABeeZee"/>
                <a:sym typeface="ABeeZee"/>
              </a:rPr>
              <a:t>B. Taking deep breaths</a:t>
            </a:r>
          </a:p>
          <a:p>
            <a:pPr algn="l">
              <a:lnSpc>
                <a:spcPts val="3640"/>
              </a:lnSpc>
              <a:spcBef>
                <a:spcPct val="0"/>
              </a:spcBef>
            </a:pPr>
            <a:endParaRPr lang="en-US" sz="2600">
              <a:solidFill>
                <a:srgbClr val="000000"/>
              </a:solidFill>
              <a:latin typeface="ABeeZee"/>
              <a:ea typeface="ABeeZee"/>
              <a:cs typeface="ABeeZee"/>
              <a:sym typeface="ABeeZee"/>
            </a:endParaRPr>
          </a:p>
          <a:p>
            <a:pPr algn="l">
              <a:lnSpc>
                <a:spcPts val="3640"/>
              </a:lnSpc>
              <a:spcBef>
                <a:spcPct val="0"/>
              </a:spcBef>
            </a:pPr>
            <a:r>
              <a:rPr lang="en-US" sz="2600">
                <a:solidFill>
                  <a:srgbClr val="000000"/>
                </a:solidFill>
                <a:latin typeface="ABeeZee"/>
                <a:ea typeface="ABeeZee"/>
                <a:cs typeface="ABeeZee"/>
                <a:sym typeface="ABeeZee"/>
              </a:rPr>
              <a:t>C. Going outside into fresh air</a:t>
            </a:r>
          </a:p>
          <a:p>
            <a:pPr algn="l">
              <a:lnSpc>
                <a:spcPts val="3640"/>
              </a:lnSpc>
              <a:spcBef>
                <a:spcPct val="0"/>
              </a:spcBef>
            </a:pPr>
            <a:endParaRPr lang="en-US" sz="2600">
              <a:solidFill>
                <a:srgbClr val="000000"/>
              </a:solidFill>
              <a:latin typeface="ABeeZee"/>
              <a:ea typeface="ABeeZee"/>
              <a:cs typeface="ABeeZee"/>
              <a:sym typeface="ABeeZee"/>
            </a:endParaRPr>
          </a:p>
          <a:p>
            <a:pPr algn="l">
              <a:lnSpc>
                <a:spcPts val="3640"/>
              </a:lnSpc>
              <a:spcBef>
                <a:spcPct val="0"/>
              </a:spcBef>
            </a:pPr>
            <a:r>
              <a:rPr lang="en-US" sz="2600">
                <a:solidFill>
                  <a:srgbClr val="000000"/>
                </a:solidFill>
                <a:latin typeface="ABeeZee"/>
                <a:ea typeface="ABeeZee"/>
                <a:cs typeface="ABeeZee"/>
                <a:sym typeface="ABeeZee"/>
              </a:rPr>
              <a:t>D. Antihistamines, like Benadryl</a:t>
            </a:r>
          </a:p>
          <a:p>
            <a:pPr algn="l">
              <a:lnSpc>
                <a:spcPts val="3640"/>
              </a:lnSpc>
              <a:spcBef>
                <a:spcPct val="0"/>
              </a:spcBef>
            </a:pPr>
            <a:endParaRPr lang="en-US" sz="2600">
              <a:solidFill>
                <a:srgbClr val="000000"/>
              </a:solidFill>
              <a:latin typeface="ABeeZee"/>
              <a:ea typeface="ABeeZee"/>
              <a:cs typeface="ABeeZee"/>
              <a:sym typeface="ABeeZee"/>
            </a:endParaRPr>
          </a:p>
          <a:p>
            <a:pPr algn="l">
              <a:lnSpc>
                <a:spcPts val="3640"/>
              </a:lnSpc>
              <a:spcBef>
                <a:spcPct val="0"/>
              </a:spcBef>
            </a:pPr>
            <a:r>
              <a:rPr lang="en-US" sz="2600">
                <a:solidFill>
                  <a:srgbClr val="000000"/>
                </a:solidFill>
                <a:latin typeface="ABeeZee"/>
                <a:ea typeface="ABeeZee"/>
                <a:cs typeface="ABeeZee"/>
                <a:sym typeface="ABeeZee"/>
              </a:rPr>
              <a:t>E. Blowing cold air on their face</a:t>
            </a:r>
          </a:p>
          <a:p>
            <a:pPr algn="l">
              <a:lnSpc>
                <a:spcPts val="3640"/>
              </a:lnSpc>
              <a:spcBef>
                <a:spcPct val="0"/>
              </a:spcBef>
            </a:pPr>
            <a:endParaRPr lang="en-US" sz="2600">
              <a:solidFill>
                <a:srgbClr val="000000"/>
              </a:solidFill>
              <a:latin typeface="ABeeZee"/>
              <a:ea typeface="ABeeZee"/>
              <a:cs typeface="ABeeZee"/>
              <a:sym typeface="ABeeZee"/>
            </a:endParaRPr>
          </a:p>
          <a:p>
            <a:pPr algn="l">
              <a:lnSpc>
                <a:spcPts val="3640"/>
              </a:lnSpc>
              <a:spcBef>
                <a:spcPct val="0"/>
              </a:spcBef>
            </a:pPr>
            <a:r>
              <a:rPr lang="en-US" sz="2600">
                <a:solidFill>
                  <a:srgbClr val="000000"/>
                </a:solidFill>
                <a:latin typeface="ABeeZee"/>
                <a:ea typeface="ABeeZee"/>
                <a:cs typeface="ABeeZee"/>
                <a:sym typeface="ABeeZee"/>
              </a:rPr>
              <a:t>F. Cough medicine</a:t>
            </a:r>
          </a:p>
          <a:p>
            <a:pPr algn="l">
              <a:lnSpc>
                <a:spcPts val="3640"/>
              </a:lnSpc>
              <a:spcBef>
                <a:spcPct val="0"/>
              </a:spcBef>
            </a:pPr>
            <a:endParaRPr lang="en-US" sz="2600">
              <a:solidFill>
                <a:srgbClr val="000000"/>
              </a:solidFill>
              <a:latin typeface="ABeeZee"/>
              <a:ea typeface="ABeeZee"/>
              <a:cs typeface="ABeeZee"/>
              <a:sym typeface="ABeeZee"/>
            </a:endParaRPr>
          </a:p>
          <a:p>
            <a:pPr algn="l">
              <a:lnSpc>
                <a:spcPts val="3640"/>
              </a:lnSpc>
              <a:spcBef>
                <a:spcPct val="0"/>
              </a:spcBef>
            </a:pPr>
            <a:r>
              <a:rPr lang="en-US" sz="2600">
                <a:solidFill>
                  <a:srgbClr val="000000"/>
                </a:solidFill>
                <a:latin typeface="ABeeZee"/>
                <a:ea typeface="ABeeZee"/>
                <a:cs typeface="ABeeZee"/>
                <a:sym typeface="ABeeZee"/>
              </a:rPr>
              <a:t>G. “Sucking it up”</a:t>
            </a:r>
          </a:p>
          <a:p>
            <a:pPr algn="l">
              <a:lnSpc>
                <a:spcPts val="3640"/>
              </a:lnSpc>
              <a:spcBef>
                <a:spcPct val="0"/>
              </a:spcBef>
            </a:pPr>
            <a:endParaRPr lang="en-US" sz="2600">
              <a:solidFill>
                <a:srgbClr val="000000"/>
              </a:solidFill>
              <a:latin typeface="ABeeZee"/>
              <a:ea typeface="ABeeZee"/>
              <a:cs typeface="ABeeZee"/>
              <a:sym typeface="ABeeZee"/>
            </a:endParaRPr>
          </a:p>
          <a:p>
            <a:pPr algn="l">
              <a:lnSpc>
                <a:spcPts val="3640"/>
              </a:lnSpc>
              <a:spcBef>
                <a:spcPct val="0"/>
              </a:spcBef>
            </a:pPr>
            <a:r>
              <a:rPr lang="en-US" sz="2600">
                <a:solidFill>
                  <a:srgbClr val="000000"/>
                </a:solidFill>
                <a:latin typeface="ABeeZee"/>
                <a:ea typeface="ABeeZee"/>
                <a:cs typeface="ABeeZee"/>
                <a:sym typeface="ABeeZee"/>
              </a:rPr>
              <a:t>H. None of the above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1028700" y="2170773"/>
            <a:ext cx="11380697" cy="7941311"/>
          </a:xfrm>
          <a:prstGeom prst="rect">
            <a:avLst/>
          </a:prstGeom>
        </p:spPr>
        <p:txBody>
          <a:bodyPr lIns="0" tIns="0" rIns="0" bIns="0" rtlCol="0" anchor="t">
            <a:spAutoFit/>
          </a:bodyPr>
          <a:lstStyle/>
          <a:p>
            <a:pPr algn="l">
              <a:lnSpc>
                <a:spcPts val="3640"/>
              </a:lnSpc>
              <a:spcBef>
                <a:spcPct val="0"/>
              </a:spcBef>
            </a:pPr>
            <a:r>
              <a:rPr lang="en-US" sz="2600" dirty="0">
                <a:solidFill>
                  <a:srgbClr val="000000"/>
                </a:solidFill>
                <a:latin typeface="ABeeZee"/>
                <a:ea typeface="ABeeZee"/>
                <a:cs typeface="ABeeZee"/>
                <a:sym typeface="ABeeZee"/>
              </a:rPr>
              <a:t>Which of the following are treatments for anaphylaxis?</a:t>
            </a:r>
          </a:p>
          <a:p>
            <a:pPr algn="l">
              <a:lnSpc>
                <a:spcPts val="3640"/>
              </a:lnSpc>
              <a:spcBef>
                <a:spcPct val="0"/>
              </a:spcBef>
            </a:pPr>
            <a:endParaRPr lang="en-US" sz="2600" dirty="0">
              <a:solidFill>
                <a:srgbClr val="000000"/>
              </a:solidFill>
              <a:latin typeface="ABeeZee"/>
              <a:ea typeface="ABeeZee"/>
              <a:cs typeface="ABeeZee"/>
              <a:sym typeface="ABeeZee"/>
            </a:endParaRPr>
          </a:p>
          <a:p>
            <a:pPr algn="l">
              <a:lnSpc>
                <a:spcPts val="3640"/>
              </a:lnSpc>
              <a:spcBef>
                <a:spcPct val="0"/>
              </a:spcBef>
            </a:pPr>
            <a:r>
              <a:rPr lang="en-US" sz="2600" dirty="0">
                <a:solidFill>
                  <a:srgbClr val="000000"/>
                </a:solidFill>
                <a:latin typeface="ABeeZee"/>
                <a:ea typeface="ABeeZee"/>
                <a:cs typeface="ABeeZee"/>
                <a:sym typeface="ABeeZee"/>
              </a:rPr>
              <a:t>A. Taking a cold drink of water</a:t>
            </a:r>
          </a:p>
          <a:p>
            <a:pPr algn="l">
              <a:lnSpc>
                <a:spcPts val="3640"/>
              </a:lnSpc>
              <a:spcBef>
                <a:spcPct val="0"/>
              </a:spcBef>
            </a:pPr>
            <a:endParaRPr lang="en-US" sz="2600" dirty="0">
              <a:solidFill>
                <a:srgbClr val="000000"/>
              </a:solidFill>
              <a:latin typeface="ABeeZee"/>
              <a:ea typeface="ABeeZee"/>
              <a:cs typeface="ABeeZee"/>
              <a:sym typeface="ABeeZee"/>
            </a:endParaRPr>
          </a:p>
          <a:p>
            <a:pPr algn="l">
              <a:lnSpc>
                <a:spcPts val="3640"/>
              </a:lnSpc>
              <a:spcBef>
                <a:spcPct val="0"/>
              </a:spcBef>
            </a:pPr>
            <a:r>
              <a:rPr lang="en-US" sz="2600" dirty="0">
                <a:solidFill>
                  <a:srgbClr val="000000"/>
                </a:solidFill>
                <a:latin typeface="ABeeZee"/>
                <a:ea typeface="ABeeZee"/>
                <a:cs typeface="ABeeZee"/>
                <a:sym typeface="ABeeZee"/>
              </a:rPr>
              <a:t>B. Taking deep breaths</a:t>
            </a:r>
          </a:p>
          <a:p>
            <a:pPr algn="l">
              <a:lnSpc>
                <a:spcPts val="3640"/>
              </a:lnSpc>
              <a:spcBef>
                <a:spcPct val="0"/>
              </a:spcBef>
            </a:pPr>
            <a:endParaRPr lang="en-US" sz="2600" dirty="0">
              <a:solidFill>
                <a:srgbClr val="000000"/>
              </a:solidFill>
              <a:latin typeface="ABeeZee"/>
              <a:ea typeface="ABeeZee"/>
              <a:cs typeface="ABeeZee"/>
              <a:sym typeface="ABeeZee"/>
            </a:endParaRPr>
          </a:p>
          <a:p>
            <a:pPr algn="l">
              <a:lnSpc>
                <a:spcPts val="3640"/>
              </a:lnSpc>
              <a:spcBef>
                <a:spcPct val="0"/>
              </a:spcBef>
            </a:pPr>
            <a:r>
              <a:rPr lang="en-US" sz="2600" dirty="0">
                <a:solidFill>
                  <a:srgbClr val="000000"/>
                </a:solidFill>
                <a:latin typeface="ABeeZee"/>
                <a:ea typeface="ABeeZee"/>
                <a:cs typeface="ABeeZee"/>
                <a:sym typeface="ABeeZee"/>
              </a:rPr>
              <a:t>C. Going outside into fresh air</a:t>
            </a:r>
          </a:p>
          <a:p>
            <a:pPr algn="l">
              <a:lnSpc>
                <a:spcPts val="3640"/>
              </a:lnSpc>
              <a:spcBef>
                <a:spcPct val="0"/>
              </a:spcBef>
            </a:pPr>
            <a:endParaRPr lang="en-US" sz="2600" dirty="0">
              <a:solidFill>
                <a:srgbClr val="000000"/>
              </a:solidFill>
              <a:latin typeface="ABeeZee"/>
              <a:ea typeface="ABeeZee"/>
              <a:cs typeface="ABeeZee"/>
              <a:sym typeface="ABeeZee"/>
            </a:endParaRPr>
          </a:p>
          <a:p>
            <a:pPr algn="l">
              <a:lnSpc>
                <a:spcPts val="3640"/>
              </a:lnSpc>
              <a:spcBef>
                <a:spcPct val="0"/>
              </a:spcBef>
            </a:pPr>
            <a:r>
              <a:rPr lang="en-US" sz="2600" dirty="0">
                <a:solidFill>
                  <a:srgbClr val="000000"/>
                </a:solidFill>
                <a:latin typeface="ABeeZee"/>
                <a:ea typeface="ABeeZee"/>
                <a:cs typeface="ABeeZee"/>
                <a:sym typeface="ABeeZee"/>
              </a:rPr>
              <a:t>D. Antihistamines, like Benadryl</a:t>
            </a:r>
          </a:p>
          <a:p>
            <a:pPr algn="l">
              <a:lnSpc>
                <a:spcPts val="3640"/>
              </a:lnSpc>
              <a:spcBef>
                <a:spcPct val="0"/>
              </a:spcBef>
            </a:pPr>
            <a:endParaRPr lang="en-US" sz="2600" dirty="0">
              <a:solidFill>
                <a:srgbClr val="000000"/>
              </a:solidFill>
              <a:latin typeface="ABeeZee"/>
              <a:ea typeface="ABeeZee"/>
              <a:cs typeface="ABeeZee"/>
              <a:sym typeface="ABeeZee"/>
            </a:endParaRPr>
          </a:p>
          <a:p>
            <a:pPr algn="l">
              <a:lnSpc>
                <a:spcPts val="3640"/>
              </a:lnSpc>
              <a:spcBef>
                <a:spcPct val="0"/>
              </a:spcBef>
            </a:pPr>
            <a:r>
              <a:rPr lang="en-US" sz="2600" dirty="0">
                <a:solidFill>
                  <a:srgbClr val="000000"/>
                </a:solidFill>
                <a:latin typeface="ABeeZee"/>
                <a:ea typeface="ABeeZee"/>
                <a:cs typeface="ABeeZee"/>
                <a:sym typeface="ABeeZee"/>
              </a:rPr>
              <a:t>E. Blowing cold air on their face</a:t>
            </a:r>
          </a:p>
          <a:p>
            <a:pPr algn="l">
              <a:lnSpc>
                <a:spcPts val="3640"/>
              </a:lnSpc>
              <a:spcBef>
                <a:spcPct val="0"/>
              </a:spcBef>
            </a:pPr>
            <a:endParaRPr lang="en-US" sz="2600" dirty="0">
              <a:solidFill>
                <a:srgbClr val="000000"/>
              </a:solidFill>
              <a:latin typeface="ABeeZee"/>
              <a:ea typeface="ABeeZee"/>
              <a:cs typeface="ABeeZee"/>
              <a:sym typeface="ABeeZee"/>
            </a:endParaRPr>
          </a:p>
          <a:p>
            <a:pPr algn="l">
              <a:lnSpc>
                <a:spcPts val="3640"/>
              </a:lnSpc>
              <a:spcBef>
                <a:spcPct val="0"/>
              </a:spcBef>
            </a:pPr>
            <a:r>
              <a:rPr lang="en-US" sz="2600" dirty="0">
                <a:solidFill>
                  <a:srgbClr val="000000"/>
                </a:solidFill>
                <a:latin typeface="ABeeZee"/>
                <a:ea typeface="ABeeZee"/>
                <a:cs typeface="ABeeZee"/>
                <a:sym typeface="ABeeZee"/>
              </a:rPr>
              <a:t>F. Cough medicine</a:t>
            </a:r>
          </a:p>
          <a:p>
            <a:pPr algn="l">
              <a:lnSpc>
                <a:spcPts val="3640"/>
              </a:lnSpc>
              <a:spcBef>
                <a:spcPct val="0"/>
              </a:spcBef>
            </a:pPr>
            <a:endParaRPr lang="en-US" sz="2600" dirty="0">
              <a:solidFill>
                <a:srgbClr val="000000"/>
              </a:solidFill>
              <a:latin typeface="ABeeZee"/>
              <a:ea typeface="ABeeZee"/>
              <a:cs typeface="ABeeZee"/>
              <a:sym typeface="ABeeZee"/>
            </a:endParaRPr>
          </a:p>
          <a:p>
            <a:pPr algn="l">
              <a:lnSpc>
                <a:spcPts val="3640"/>
              </a:lnSpc>
              <a:spcBef>
                <a:spcPct val="0"/>
              </a:spcBef>
            </a:pPr>
            <a:r>
              <a:rPr lang="en-US" sz="2600" dirty="0">
                <a:solidFill>
                  <a:srgbClr val="000000"/>
                </a:solidFill>
                <a:latin typeface="ABeeZee"/>
                <a:ea typeface="ABeeZee"/>
                <a:cs typeface="ABeeZee"/>
                <a:sym typeface="ABeeZee"/>
              </a:rPr>
              <a:t>G. “Sucking it up”</a:t>
            </a:r>
          </a:p>
          <a:p>
            <a:pPr algn="l">
              <a:lnSpc>
                <a:spcPts val="3640"/>
              </a:lnSpc>
              <a:spcBef>
                <a:spcPct val="0"/>
              </a:spcBef>
            </a:pPr>
            <a:endParaRPr lang="en-US" sz="1200" dirty="0">
              <a:solidFill>
                <a:srgbClr val="000000"/>
              </a:solidFill>
              <a:latin typeface="ABeeZee"/>
              <a:ea typeface="ABeeZee"/>
              <a:cs typeface="ABeeZee"/>
              <a:sym typeface="ABeeZee"/>
            </a:endParaRPr>
          </a:p>
          <a:p>
            <a:pPr algn="l">
              <a:lnSpc>
                <a:spcPts val="5039"/>
              </a:lnSpc>
              <a:spcBef>
                <a:spcPct val="0"/>
              </a:spcBef>
            </a:pPr>
            <a:r>
              <a:rPr lang="en-US" sz="3599" dirty="0">
                <a:solidFill>
                  <a:srgbClr val="000000"/>
                </a:solidFill>
                <a:latin typeface="ABeeZee Bold"/>
                <a:ea typeface="ABeeZee Bold"/>
                <a:cs typeface="ABeeZee Bold"/>
                <a:sym typeface="ABeeZee Bold"/>
              </a:rPr>
              <a:t>H. None of the above</a:t>
            </a:r>
          </a:p>
        </p:txBody>
      </p:sp>
      <p:grpSp>
        <p:nvGrpSpPr>
          <p:cNvPr id="5" name="Group 5"/>
          <p:cNvGrpSpPr/>
          <p:nvPr/>
        </p:nvGrpSpPr>
        <p:grpSpPr>
          <a:xfrm>
            <a:off x="10447112" y="3293720"/>
            <a:ext cx="7093843" cy="5573664"/>
            <a:chOff x="0" y="0"/>
            <a:chExt cx="1868337" cy="1467961"/>
          </a:xfrm>
        </p:grpSpPr>
        <p:sp>
          <p:nvSpPr>
            <p:cNvPr id="6" name="Freeform 6"/>
            <p:cNvSpPr/>
            <p:nvPr/>
          </p:nvSpPr>
          <p:spPr>
            <a:xfrm>
              <a:off x="0" y="0"/>
              <a:ext cx="1868337" cy="1467961"/>
            </a:xfrm>
            <a:custGeom>
              <a:avLst/>
              <a:gdLst/>
              <a:ahLst/>
              <a:cxnLst/>
              <a:rect l="l" t="t" r="r" b="b"/>
              <a:pathLst>
                <a:path w="1868337" h="1467961">
                  <a:moveTo>
                    <a:pt x="0" y="0"/>
                  </a:moveTo>
                  <a:lnTo>
                    <a:pt x="1868337" y="0"/>
                  </a:lnTo>
                  <a:lnTo>
                    <a:pt x="1868337" y="1467961"/>
                  </a:lnTo>
                  <a:lnTo>
                    <a:pt x="0" y="1467961"/>
                  </a:lnTo>
                  <a:close/>
                </a:path>
              </a:pathLst>
            </a:custGeom>
            <a:solidFill>
              <a:srgbClr val="FFFFFF"/>
            </a:solidFill>
          </p:spPr>
          <p:txBody>
            <a:bodyPr/>
            <a:lstStyle/>
            <a:p>
              <a:endParaRPr lang="en-US"/>
            </a:p>
          </p:txBody>
        </p:sp>
        <p:sp>
          <p:nvSpPr>
            <p:cNvPr id="7" name="TextBox 7"/>
            <p:cNvSpPr txBox="1"/>
            <p:nvPr/>
          </p:nvSpPr>
          <p:spPr>
            <a:xfrm>
              <a:off x="0" y="19050"/>
              <a:ext cx="1868337" cy="1448911"/>
            </a:xfrm>
            <a:prstGeom prst="rect">
              <a:avLst/>
            </a:prstGeom>
          </p:spPr>
          <p:txBody>
            <a:bodyPr lIns="50800" tIns="50800" rIns="50800" bIns="50800" rtlCol="0" anchor="ctr"/>
            <a:lstStyle/>
            <a:p>
              <a:pPr algn="ctr">
                <a:lnSpc>
                  <a:spcPts val="2289"/>
                </a:lnSpc>
              </a:pPr>
              <a:endParaRPr/>
            </a:p>
          </p:txBody>
        </p:sp>
      </p:grpSp>
      <p:sp>
        <p:nvSpPr>
          <p:cNvPr id="8" name="TextBox 8"/>
          <p:cNvSpPr txBox="1"/>
          <p:nvPr/>
        </p:nvSpPr>
        <p:spPr>
          <a:xfrm>
            <a:off x="10810543" y="3535706"/>
            <a:ext cx="6591632" cy="5043171"/>
          </a:xfrm>
          <a:prstGeom prst="rect">
            <a:avLst/>
          </a:prstGeom>
        </p:spPr>
        <p:txBody>
          <a:bodyPr lIns="0" tIns="0" rIns="0" bIns="0" rtlCol="0" anchor="t">
            <a:spAutoFit/>
          </a:bodyPr>
          <a:lstStyle/>
          <a:p>
            <a:pPr algn="l">
              <a:lnSpc>
                <a:spcPts val="4479"/>
              </a:lnSpc>
              <a:spcBef>
                <a:spcPct val="0"/>
              </a:spcBef>
            </a:pPr>
            <a:r>
              <a:rPr lang="en-US" sz="3199">
                <a:solidFill>
                  <a:srgbClr val="4B8A98"/>
                </a:solidFill>
                <a:latin typeface="ABeeZee Bold"/>
                <a:ea typeface="ABeeZee Bold"/>
                <a:cs typeface="ABeeZee Bold"/>
                <a:sym typeface="ABeeZee Bold"/>
              </a:rPr>
              <a:t>•Epinephrine, not antihistamines, treat the signs and symptoms of anaphylaxis.</a:t>
            </a:r>
          </a:p>
          <a:p>
            <a:pPr algn="l">
              <a:lnSpc>
                <a:spcPts val="4479"/>
              </a:lnSpc>
              <a:spcBef>
                <a:spcPct val="0"/>
              </a:spcBef>
            </a:pPr>
            <a:endParaRPr lang="en-US" sz="3199">
              <a:solidFill>
                <a:srgbClr val="4B8A98"/>
              </a:solidFill>
              <a:latin typeface="ABeeZee Bold"/>
              <a:ea typeface="ABeeZee Bold"/>
              <a:cs typeface="ABeeZee Bold"/>
              <a:sym typeface="ABeeZee Bold"/>
            </a:endParaRPr>
          </a:p>
          <a:p>
            <a:pPr algn="l">
              <a:lnSpc>
                <a:spcPts val="4479"/>
              </a:lnSpc>
              <a:spcBef>
                <a:spcPct val="0"/>
              </a:spcBef>
            </a:pPr>
            <a:r>
              <a:rPr lang="en-US" sz="3199">
                <a:solidFill>
                  <a:srgbClr val="4B8A98"/>
                </a:solidFill>
                <a:latin typeface="ABeeZee Bold"/>
                <a:ea typeface="ABeeZee Bold"/>
                <a:cs typeface="ABeeZee Bold"/>
                <a:sym typeface="ABeeZee Bold"/>
              </a:rPr>
              <a:t>•A-G do not and relying on treatment options A-G will result in DELAYED administration of epinephrine, which results in WORSE outcomes.</a:t>
            </a:r>
          </a:p>
        </p:txBody>
      </p:sp>
      <p:sp>
        <p:nvSpPr>
          <p:cNvPr id="9" name="TextBox 9"/>
          <p:cNvSpPr txBox="1"/>
          <p:nvPr/>
        </p:nvSpPr>
        <p:spPr>
          <a:xfrm>
            <a:off x="5307593" y="824966"/>
            <a:ext cx="7875007"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Other Treatments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5401652" y="4222432"/>
            <a:ext cx="7704747" cy="1651635"/>
          </a:xfrm>
          <a:prstGeom prst="rect">
            <a:avLst/>
          </a:prstGeom>
        </p:spPr>
        <p:txBody>
          <a:bodyPr wrap="square" lIns="0" tIns="0" rIns="0" bIns="0" rtlCol="0" anchor="t">
            <a:spAutoFit/>
          </a:bodyPr>
          <a:lstStyle/>
          <a:p>
            <a:pPr algn="ctr">
              <a:lnSpc>
                <a:spcPts val="13439"/>
              </a:lnSpc>
            </a:pPr>
            <a:r>
              <a:rPr lang="en-US" sz="9600" dirty="0">
                <a:solidFill>
                  <a:srgbClr val="4B8A98"/>
                </a:solidFill>
                <a:latin typeface="ABeeZee Bold"/>
                <a:ea typeface="ABeeZee Bold"/>
                <a:cs typeface="ABeeZee Bold"/>
                <a:sym typeface="ABeeZee Bold"/>
              </a:rPr>
              <a:t>True or False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7199028" y="824966"/>
            <a:ext cx="4078571"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Benadryl</a:t>
            </a:r>
          </a:p>
        </p:txBody>
      </p:sp>
      <p:sp>
        <p:nvSpPr>
          <p:cNvPr id="5" name="TextBox 5"/>
          <p:cNvSpPr txBox="1"/>
          <p:nvPr/>
        </p:nvSpPr>
        <p:spPr>
          <a:xfrm>
            <a:off x="1028700" y="2577465"/>
            <a:ext cx="15963900" cy="4221481"/>
          </a:xfrm>
          <a:prstGeom prst="rect">
            <a:avLst/>
          </a:prstGeom>
        </p:spPr>
        <p:txBody>
          <a:bodyPr wrap="square" lIns="0" tIns="0" rIns="0" bIns="0" rtlCol="0" anchor="t">
            <a:spAutoFit/>
          </a:bodyPr>
          <a:lstStyle/>
          <a:p>
            <a:pPr algn="l">
              <a:lnSpc>
                <a:spcPts val="6719"/>
              </a:lnSpc>
              <a:spcBef>
                <a:spcPct val="0"/>
              </a:spcBef>
            </a:pPr>
            <a:r>
              <a:rPr lang="en-US" sz="4799" dirty="0">
                <a:solidFill>
                  <a:srgbClr val="002856"/>
                </a:solidFill>
                <a:latin typeface="ABeeZee"/>
                <a:ea typeface="ABeeZee"/>
                <a:cs typeface="ABeeZee"/>
                <a:sym typeface="ABeeZee"/>
              </a:rPr>
              <a:t>True or false: Benadryl is a treatment for anaphylaxis.</a:t>
            </a:r>
          </a:p>
          <a:p>
            <a:pPr algn="l">
              <a:lnSpc>
                <a:spcPts val="6719"/>
              </a:lnSpc>
              <a:spcBef>
                <a:spcPct val="0"/>
              </a:spcBef>
            </a:pPr>
            <a:endParaRPr lang="en-US" sz="4799" dirty="0">
              <a:solidFill>
                <a:srgbClr val="002856"/>
              </a:solidFill>
              <a:latin typeface="ABeeZee"/>
              <a:ea typeface="ABeeZee"/>
              <a:cs typeface="ABeeZee"/>
              <a:sym typeface="ABeeZee"/>
            </a:endParaRPr>
          </a:p>
          <a:p>
            <a:pPr algn="l">
              <a:lnSpc>
                <a:spcPts val="6719"/>
              </a:lnSpc>
              <a:spcBef>
                <a:spcPct val="0"/>
              </a:spcBef>
            </a:pPr>
            <a:r>
              <a:rPr lang="en-US" sz="4799" dirty="0">
                <a:solidFill>
                  <a:srgbClr val="002856"/>
                </a:solidFill>
                <a:latin typeface="ABeeZee"/>
                <a:ea typeface="ABeeZee"/>
                <a:cs typeface="ABeeZee"/>
                <a:sym typeface="ABeeZee"/>
              </a:rPr>
              <a:t>A. True</a:t>
            </a:r>
          </a:p>
          <a:p>
            <a:pPr algn="l">
              <a:lnSpc>
                <a:spcPts val="6719"/>
              </a:lnSpc>
              <a:spcBef>
                <a:spcPct val="0"/>
              </a:spcBef>
            </a:pPr>
            <a:endParaRPr lang="en-US" sz="4799" dirty="0">
              <a:solidFill>
                <a:srgbClr val="002856"/>
              </a:solidFill>
              <a:latin typeface="ABeeZee"/>
              <a:ea typeface="ABeeZee"/>
              <a:cs typeface="ABeeZee"/>
              <a:sym typeface="ABeeZee"/>
            </a:endParaRPr>
          </a:p>
          <a:p>
            <a:pPr algn="l">
              <a:lnSpc>
                <a:spcPts val="6719"/>
              </a:lnSpc>
              <a:spcBef>
                <a:spcPct val="0"/>
              </a:spcBef>
            </a:pPr>
            <a:r>
              <a:rPr lang="en-US" sz="4799" dirty="0">
                <a:solidFill>
                  <a:srgbClr val="002856"/>
                </a:solidFill>
                <a:latin typeface="ABeeZee"/>
                <a:ea typeface="ABeeZee"/>
                <a:cs typeface="ABeeZee"/>
                <a:sym typeface="ABeeZee"/>
              </a:rPr>
              <a:t>B. False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grpSp>
        <p:nvGrpSpPr>
          <p:cNvPr id="4" name="Group 4"/>
          <p:cNvGrpSpPr/>
          <p:nvPr/>
        </p:nvGrpSpPr>
        <p:grpSpPr>
          <a:xfrm>
            <a:off x="7360690" y="4007743"/>
            <a:ext cx="10041485" cy="5896353"/>
            <a:chOff x="0" y="0"/>
            <a:chExt cx="2644671" cy="1552949"/>
          </a:xfrm>
        </p:grpSpPr>
        <p:sp>
          <p:nvSpPr>
            <p:cNvPr id="5" name="Freeform 5"/>
            <p:cNvSpPr/>
            <p:nvPr/>
          </p:nvSpPr>
          <p:spPr>
            <a:xfrm>
              <a:off x="0" y="0"/>
              <a:ext cx="2644671" cy="1552949"/>
            </a:xfrm>
            <a:custGeom>
              <a:avLst/>
              <a:gdLst/>
              <a:ahLst/>
              <a:cxnLst/>
              <a:rect l="l" t="t" r="r" b="b"/>
              <a:pathLst>
                <a:path w="2644671" h="1552949">
                  <a:moveTo>
                    <a:pt x="0" y="0"/>
                  </a:moveTo>
                  <a:lnTo>
                    <a:pt x="2644671" y="0"/>
                  </a:lnTo>
                  <a:lnTo>
                    <a:pt x="2644671" y="1552949"/>
                  </a:lnTo>
                  <a:lnTo>
                    <a:pt x="0" y="1552949"/>
                  </a:lnTo>
                  <a:close/>
                </a:path>
              </a:pathLst>
            </a:custGeom>
            <a:solidFill>
              <a:srgbClr val="FEFEFD"/>
            </a:solidFill>
          </p:spPr>
          <p:txBody>
            <a:bodyPr/>
            <a:lstStyle/>
            <a:p>
              <a:endParaRPr lang="en-US"/>
            </a:p>
          </p:txBody>
        </p:sp>
        <p:sp>
          <p:nvSpPr>
            <p:cNvPr id="6" name="TextBox 6"/>
            <p:cNvSpPr txBox="1"/>
            <p:nvPr/>
          </p:nvSpPr>
          <p:spPr>
            <a:xfrm>
              <a:off x="0" y="19050"/>
              <a:ext cx="2644671" cy="1533899"/>
            </a:xfrm>
            <a:prstGeom prst="rect">
              <a:avLst/>
            </a:prstGeom>
          </p:spPr>
          <p:txBody>
            <a:bodyPr lIns="50800" tIns="50800" rIns="50800" bIns="50800" rtlCol="0" anchor="ctr"/>
            <a:lstStyle/>
            <a:p>
              <a:pPr algn="ctr">
                <a:lnSpc>
                  <a:spcPts val="2289"/>
                </a:lnSpc>
              </a:pPr>
              <a:endParaRPr/>
            </a:p>
          </p:txBody>
        </p:sp>
      </p:grpSp>
      <p:sp>
        <p:nvSpPr>
          <p:cNvPr id="7" name="TextBox 7"/>
          <p:cNvSpPr txBox="1"/>
          <p:nvPr/>
        </p:nvSpPr>
        <p:spPr>
          <a:xfrm>
            <a:off x="1028700" y="2577465"/>
            <a:ext cx="15715995" cy="4354195"/>
          </a:xfrm>
          <a:prstGeom prst="rect">
            <a:avLst/>
          </a:prstGeom>
        </p:spPr>
        <p:txBody>
          <a:bodyPr lIns="0" tIns="0" rIns="0" bIns="0" rtlCol="0" anchor="t">
            <a:spAutoFit/>
          </a:bodyPr>
          <a:lstStyle/>
          <a:p>
            <a:pPr algn="l">
              <a:lnSpc>
                <a:spcPts val="6719"/>
              </a:lnSpc>
              <a:spcBef>
                <a:spcPct val="0"/>
              </a:spcBef>
            </a:pPr>
            <a:r>
              <a:rPr lang="en-US" sz="4799">
                <a:solidFill>
                  <a:srgbClr val="002856"/>
                </a:solidFill>
                <a:latin typeface="ABeeZee"/>
                <a:ea typeface="ABeeZee"/>
                <a:cs typeface="ABeeZee"/>
                <a:sym typeface="ABeeZee"/>
              </a:rPr>
              <a:t>True or false: Benadryl is a treatment for anaphylaxis.</a:t>
            </a:r>
          </a:p>
          <a:p>
            <a:pPr algn="l">
              <a:lnSpc>
                <a:spcPts val="6719"/>
              </a:lnSpc>
              <a:spcBef>
                <a:spcPct val="0"/>
              </a:spcBef>
            </a:pPr>
            <a:endParaRPr lang="en-US" sz="4799">
              <a:solidFill>
                <a:srgbClr val="002856"/>
              </a:solidFill>
              <a:latin typeface="ABeeZee"/>
              <a:ea typeface="ABeeZee"/>
              <a:cs typeface="ABeeZee"/>
              <a:sym typeface="ABeeZee"/>
            </a:endParaRPr>
          </a:p>
          <a:p>
            <a:pPr algn="l">
              <a:lnSpc>
                <a:spcPts val="6719"/>
              </a:lnSpc>
              <a:spcBef>
                <a:spcPct val="0"/>
              </a:spcBef>
            </a:pPr>
            <a:r>
              <a:rPr lang="en-US" sz="4799">
                <a:solidFill>
                  <a:srgbClr val="002856"/>
                </a:solidFill>
                <a:latin typeface="ABeeZee"/>
                <a:ea typeface="ABeeZee"/>
                <a:cs typeface="ABeeZee"/>
                <a:sym typeface="ABeeZee"/>
              </a:rPr>
              <a:t>A. True</a:t>
            </a:r>
          </a:p>
          <a:p>
            <a:pPr algn="l">
              <a:lnSpc>
                <a:spcPts val="6719"/>
              </a:lnSpc>
              <a:spcBef>
                <a:spcPct val="0"/>
              </a:spcBef>
            </a:pPr>
            <a:endParaRPr lang="en-US" sz="4799">
              <a:solidFill>
                <a:srgbClr val="002856"/>
              </a:solidFill>
              <a:latin typeface="ABeeZee"/>
              <a:ea typeface="ABeeZee"/>
              <a:cs typeface="ABeeZee"/>
              <a:sym typeface="ABeeZee"/>
            </a:endParaRPr>
          </a:p>
          <a:p>
            <a:pPr algn="l">
              <a:lnSpc>
                <a:spcPts val="7840"/>
              </a:lnSpc>
              <a:spcBef>
                <a:spcPct val="0"/>
              </a:spcBef>
            </a:pPr>
            <a:r>
              <a:rPr lang="en-US" sz="5600">
                <a:solidFill>
                  <a:srgbClr val="002856"/>
                </a:solidFill>
                <a:latin typeface="ABeeZee Bold"/>
                <a:ea typeface="ABeeZee Bold"/>
                <a:cs typeface="ABeeZee Bold"/>
                <a:sym typeface="ABeeZee Bold"/>
              </a:rPr>
              <a:t>B. False</a:t>
            </a:r>
          </a:p>
        </p:txBody>
      </p:sp>
      <p:sp>
        <p:nvSpPr>
          <p:cNvPr id="8" name="TextBox 8"/>
          <p:cNvSpPr txBox="1"/>
          <p:nvPr/>
        </p:nvSpPr>
        <p:spPr>
          <a:xfrm>
            <a:off x="7594401" y="4053652"/>
            <a:ext cx="9574062" cy="5728335"/>
          </a:xfrm>
          <a:prstGeom prst="rect">
            <a:avLst/>
          </a:prstGeom>
        </p:spPr>
        <p:txBody>
          <a:bodyPr lIns="0" tIns="0" rIns="0" bIns="0" rtlCol="0" anchor="t">
            <a:spAutoFit/>
          </a:bodyPr>
          <a:lstStyle/>
          <a:p>
            <a:pPr algn="l">
              <a:lnSpc>
                <a:spcPts val="5040"/>
              </a:lnSpc>
              <a:spcBef>
                <a:spcPct val="0"/>
              </a:spcBef>
            </a:pPr>
            <a:r>
              <a:rPr lang="en-US" sz="3600">
                <a:solidFill>
                  <a:srgbClr val="4B8A98"/>
                </a:solidFill>
                <a:latin typeface="ABeeZee Bold"/>
                <a:ea typeface="ABeeZee Bold"/>
                <a:cs typeface="ABeeZee Bold"/>
                <a:sym typeface="ABeeZee Bold"/>
              </a:rPr>
              <a:t>• Benadryl does not stop allergy cells from releasing the chemicals that cause the symptoms of anaphylaxis.</a:t>
            </a:r>
          </a:p>
          <a:p>
            <a:pPr algn="l">
              <a:lnSpc>
                <a:spcPts val="5040"/>
              </a:lnSpc>
              <a:spcBef>
                <a:spcPct val="0"/>
              </a:spcBef>
            </a:pPr>
            <a:endParaRPr lang="en-US" sz="3600">
              <a:solidFill>
                <a:srgbClr val="4B8A98"/>
              </a:solidFill>
              <a:latin typeface="ABeeZee Bold"/>
              <a:ea typeface="ABeeZee Bold"/>
              <a:cs typeface="ABeeZee Bold"/>
              <a:sym typeface="ABeeZee Bold"/>
            </a:endParaRPr>
          </a:p>
          <a:p>
            <a:pPr algn="l">
              <a:lnSpc>
                <a:spcPts val="5040"/>
              </a:lnSpc>
              <a:spcBef>
                <a:spcPct val="0"/>
              </a:spcBef>
            </a:pPr>
            <a:r>
              <a:rPr lang="en-US" sz="3600">
                <a:solidFill>
                  <a:srgbClr val="4B8A98"/>
                </a:solidFill>
                <a:latin typeface="ABeeZee Bold"/>
                <a:ea typeface="ABeeZee Bold"/>
                <a:cs typeface="ABeeZee Bold"/>
                <a:sym typeface="ABeeZee Bold"/>
              </a:rPr>
              <a:t>• Only epinephrine stops allergy cells.</a:t>
            </a:r>
          </a:p>
          <a:p>
            <a:pPr algn="l">
              <a:lnSpc>
                <a:spcPts val="5040"/>
              </a:lnSpc>
              <a:spcBef>
                <a:spcPct val="0"/>
              </a:spcBef>
            </a:pPr>
            <a:endParaRPr lang="en-US" sz="3600">
              <a:solidFill>
                <a:srgbClr val="4B8A98"/>
              </a:solidFill>
              <a:latin typeface="ABeeZee Bold"/>
              <a:ea typeface="ABeeZee Bold"/>
              <a:cs typeface="ABeeZee Bold"/>
              <a:sym typeface="ABeeZee Bold"/>
            </a:endParaRPr>
          </a:p>
          <a:p>
            <a:pPr algn="l">
              <a:lnSpc>
                <a:spcPts val="5040"/>
              </a:lnSpc>
              <a:spcBef>
                <a:spcPct val="0"/>
              </a:spcBef>
            </a:pPr>
            <a:r>
              <a:rPr lang="en-US" sz="3600">
                <a:solidFill>
                  <a:srgbClr val="4B8A98"/>
                </a:solidFill>
                <a:latin typeface="ABeeZee Bold"/>
                <a:ea typeface="ABeeZee Bold"/>
                <a:cs typeface="ABeeZee Bold"/>
                <a:sym typeface="ABeeZee Bold"/>
              </a:rPr>
              <a:t>• Benadryl also does not help fix low blood pressure or trouble breathing. Epinephrine DOES.</a:t>
            </a:r>
          </a:p>
        </p:txBody>
      </p:sp>
      <p:sp>
        <p:nvSpPr>
          <p:cNvPr id="9" name="TextBox 9"/>
          <p:cNvSpPr txBox="1"/>
          <p:nvPr/>
        </p:nvSpPr>
        <p:spPr>
          <a:xfrm>
            <a:off x="7199028" y="824966"/>
            <a:ext cx="4078571"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Benadryl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1028700" y="2577465"/>
            <a:ext cx="16373475" cy="4221480"/>
          </a:xfrm>
          <a:prstGeom prst="rect">
            <a:avLst/>
          </a:prstGeom>
        </p:spPr>
        <p:txBody>
          <a:bodyPr lIns="0" tIns="0" rIns="0" bIns="0" rtlCol="0" anchor="t">
            <a:spAutoFit/>
          </a:bodyPr>
          <a:lstStyle/>
          <a:p>
            <a:pPr algn="l">
              <a:lnSpc>
                <a:spcPts val="6719"/>
              </a:lnSpc>
              <a:spcBef>
                <a:spcPct val="0"/>
              </a:spcBef>
            </a:pPr>
            <a:r>
              <a:rPr lang="en-US" sz="4799">
                <a:solidFill>
                  <a:srgbClr val="002856"/>
                </a:solidFill>
                <a:latin typeface="ABeeZee"/>
                <a:ea typeface="ABeeZee"/>
                <a:cs typeface="ABeeZee"/>
                <a:sym typeface="ABeeZee"/>
              </a:rPr>
              <a:t>True or false: One bite of an allergen could be fatal.</a:t>
            </a:r>
          </a:p>
          <a:p>
            <a:pPr algn="l">
              <a:lnSpc>
                <a:spcPts val="6719"/>
              </a:lnSpc>
              <a:spcBef>
                <a:spcPct val="0"/>
              </a:spcBef>
            </a:pPr>
            <a:endParaRPr lang="en-US" sz="4799">
              <a:solidFill>
                <a:srgbClr val="002856"/>
              </a:solidFill>
              <a:latin typeface="ABeeZee"/>
              <a:ea typeface="ABeeZee"/>
              <a:cs typeface="ABeeZee"/>
              <a:sym typeface="ABeeZee"/>
            </a:endParaRPr>
          </a:p>
          <a:p>
            <a:pPr algn="l">
              <a:lnSpc>
                <a:spcPts val="6719"/>
              </a:lnSpc>
              <a:spcBef>
                <a:spcPct val="0"/>
              </a:spcBef>
            </a:pPr>
            <a:r>
              <a:rPr lang="en-US" sz="4799">
                <a:solidFill>
                  <a:srgbClr val="002856"/>
                </a:solidFill>
                <a:latin typeface="ABeeZee"/>
                <a:ea typeface="ABeeZee"/>
                <a:cs typeface="ABeeZee"/>
                <a:sym typeface="ABeeZee"/>
              </a:rPr>
              <a:t>A. True</a:t>
            </a:r>
          </a:p>
          <a:p>
            <a:pPr algn="l">
              <a:lnSpc>
                <a:spcPts val="6719"/>
              </a:lnSpc>
              <a:spcBef>
                <a:spcPct val="0"/>
              </a:spcBef>
            </a:pPr>
            <a:endParaRPr lang="en-US" sz="4799">
              <a:solidFill>
                <a:srgbClr val="002856"/>
              </a:solidFill>
              <a:latin typeface="ABeeZee"/>
              <a:ea typeface="ABeeZee"/>
              <a:cs typeface="ABeeZee"/>
              <a:sym typeface="ABeeZee"/>
            </a:endParaRPr>
          </a:p>
          <a:p>
            <a:pPr algn="l">
              <a:lnSpc>
                <a:spcPts val="6719"/>
              </a:lnSpc>
              <a:spcBef>
                <a:spcPct val="0"/>
              </a:spcBef>
            </a:pPr>
            <a:r>
              <a:rPr lang="en-US" sz="4800">
                <a:solidFill>
                  <a:srgbClr val="002856"/>
                </a:solidFill>
                <a:latin typeface="ABeeZee"/>
                <a:ea typeface="ABeeZee"/>
                <a:cs typeface="ABeeZee"/>
                <a:sym typeface="ABeeZee"/>
              </a:rPr>
              <a:t>B. False</a:t>
            </a:r>
          </a:p>
        </p:txBody>
      </p:sp>
      <p:sp>
        <p:nvSpPr>
          <p:cNvPr id="5" name="TextBox 5"/>
          <p:cNvSpPr txBox="1"/>
          <p:nvPr/>
        </p:nvSpPr>
        <p:spPr>
          <a:xfrm>
            <a:off x="7316092" y="824966"/>
            <a:ext cx="3809107"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One Bite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1028700" y="2577465"/>
            <a:ext cx="16373475" cy="4507230"/>
          </a:xfrm>
          <a:prstGeom prst="rect">
            <a:avLst/>
          </a:prstGeom>
        </p:spPr>
        <p:txBody>
          <a:bodyPr lIns="0" tIns="0" rIns="0" bIns="0" rtlCol="0" anchor="t">
            <a:spAutoFit/>
          </a:bodyPr>
          <a:lstStyle/>
          <a:p>
            <a:pPr algn="l">
              <a:lnSpc>
                <a:spcPts val="6719"/>
              </a:lnSpc>
              <a:spcBef>
                <a:spcPct val="0"/>
              </a:spcBef>
            </a:pPr>
            <a:r>
              <a:rPr lang="en-US" sz="4799">
                <a:solidFill>
                  <a:srgbClr val="002856"/>
                </a:solidFill>
                <a:latin typeface="ABeeZee"/>
                <a:ea typeface="ABeeZee"/>
                <a:cs typeface="ABeeZee"/>
                <a:sym typeface="ABeeZee"/>
              </a:rPr>
              <a:t>True or false: One bite of an allergen could be fatal.</a:t>
            </a:r>
          </a:p>
          <a:p>
            <a:pPr algn="l">
              <a:lnSpc>
                <a:spcPts val="6719"/>
              </a:lnSpc>
              <a:spcBef>
                <a:spcPct val="0"/>
              </a:spcBef>
            </a:pPr>
            <a:endParaRPr lang="en-US" sz="4799">
              <a:solidFill>
                <a:srgbClr val="002856"/>
              </a:solidFill>
              <a:latin typeface="ABeeZee"/>
              <a:ea typeface="ABeeZee"/>
              <a:cs typeface="ABeeZee"/>
              <a:sym typeface="ABeeZee"/>
            </a:endParaRPr>
          </a:p>
          <a:p>
            <a:pPr algn="l">
              <a:lnSpc>
                <a:spcPts val="8959"/>
              </a:lnSpc>
              <a:spcBef>
                <a:spcPct val="0"/>
              </a:spcBef>
            </a:pPr>
            <a:r>
              <a:rPr lang="en-US" sz="6399">
                <a:solidFill>
                  <a:srgbClr val="002856"/>
                </a:solidFill>
                <a:latin typeface="ABeeZee Bold"/>
                <a:ea typeface="ABeeZee Bold"/>
                <a:cs typeface="ABeeZee Bold"/>
                <a:sym typeface="ABeeZee Bold"/>
              </a:rPr>
              <a:t>A. True</a:t>
            </a:r>
          </a:p>
          <a:p>
            <a:pPr algn="l">
              <a:lnSpc>
                <a:spcPts val="6719"/>
              </a:lnSpc>
              <a:spcBef>
                <a:spcPct val="0"/>
              </a:spcBef>
            </a:pPr>
            <a:endParaRPr lang="en-US" sz="6399">
              <a:solidFill>
                <a:srgbClr val="002856"/>
              </a:solidFill>
              <a:latin typeface="ABeeZee Bold"/>
              <a:ea typeface="ABeeZee Bold"/>
              <a:cs typeface="ABeeZee Bold"/>
              <a:sym typeface="ABeeZee Bold"/>
            </a:endParaRPr>
          </a:p>
          <a:p>
            <a:pPr algn="l">
              <a:lnSpc>
                <a:spcPts val="6719"/>
              </a:lnSpc>
              <a:spcBef>
                <a:spcPct val="0"/>
              </a:spcBef>
            </a:pPr>
            <a:r>
              <a:rPr lang="en-US" sz="4800">
                <a:solidFill>
                  <a:srgbClr val="002856"/>
                </a:solidFill>
                <a:latin typeface="ABeeZee"/>
                <a:ea typeface="ABeeZee"/>
                <a:cs typeface="ABeeZee"/>
                <a:sym typeface="ABeeZee"/>
              </a:rPr>
              <a:t>B. False</a:t>
            </a:r>
          </a:p>
        </p:txBody>
      </p:sp>
      <p:grpSp>
        <p:nvGrpSpPr>
          <p:cNvPr id="5" name="Group 5"/>
          <p:cNvGrpSpPr/>
          <p:nvPr/>
        </p:nvGrpSpPr>
        <p:grpSpPr>
          <a:xfrm>
            <a:off x="6623634" y="4145941"/>
            <a:ext cx="9719605" cy="4122585"/>
            <a:chOff x="0" y="0"/>
            <a:chExt cx="2559896" cy="1085784"/>
          </a:xfrm>
        </p:grpSpPr>
        <p:sp>
          <p:nvSpPr>
            <p:cNvPr id="6" name="Freeform 6"/>
            <p:cNvSpPr/>
            <p:nvPr/>
          </p:nvSpPr>
          <p:spPr>
            <a:xfrm>
              <a:off x="0" y="0"/>
              <a:ext cx="2559896" cy="1085784"/>
            </a:xfrm>
            <a:custGeom>
              <a:avLst/>
              <a:gdLst/>
              <a:ahLst/>
              <a:cxnLst/>
              <a:rect l="l" t="t" r="r" b="b"/>
              <a:pathLst>
                <a:path w="2559896" h="1085784">
                  <a:moveTo>
                    <a:pt x="0" y="0"/>
                  </a:moveTo>
                  <a:lnTo>
                    <a:pt x="2559896" y="0"/>
                  </a:lnTo>
                  <a:lnTo>
                    <a:pt x="2559896" y="1085784"/>
                  </a:lnTo>
                  <a:lnTo>
                    <a:pt x="0" y="1085784"/>
                  </a:lnTo>
                  <a:close/>
                </a:path>
              </a:pathLst>
            </a:custGeom>
            <a:solidFill>
              <a:srgbClr val="FFFFFF"/>
            </a:solidFill>
          </p:spPr>
          <p:txBody>
            <a:bodyPr/>
            <a:lstStyle/>
            <a:p>
              <a:endParaRPr lang="en-US"/>
            </a:p>
          </p:txBody>
        </p:sp>
        <p:sp>
          <p:nvSpPr>
            <p:cNvPr id="7" name="TextBox 7"/>
            <p:cNvSpPr txBox="1"/>
            <p:nvPr/>
          </p:nvSpPr>
          <p:spPr>
            <a:xfrm>
              <a:off x="0" y="19050"/>
              <a:ext cx="2559896" cy="1066734"/>
            </a:xfrm>
            <a:prstGeom prst="rect">
              <a:avLst/>
            </a:prstGeom>
          </p:spPr>
          <p:txBody>
            <a:bodyPr lIns="50800" tIns="50800" rIns="50800" bIns="50800" rtlCol="0" anchor="ctr"/>
            <a:lstStyle/>
            <a:p>
              <a:pPr algn="ctr">
                <a:lnSpc>
                  <a:spcPts val="2289"/>
                </a:lnSpc>
              </a:pPr>
              <a:endParaRPr/>
            </a:p>
          </p:txBody>
        </p:sp>
      </p:grpSp>
      <p:sp>
        <p:nvSpPr>
          <p:cNvPr id="8" name="TextBox 8"/>
          <p:cNvSpPr txBox="1"/>
          <p:nvPr/>
        </p:nvSpPr>
        <p:spPr>
          <a:xfrm>
            <a:off x="7316092" y="824966"/>
            <a:ext cx="3809107"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One Bite</a:t>
            </a:r>
          </a:p>
        </p:txBody>
      </p:sp>
      <p:sp>
        <p:nvSpPr>
          <p:cNvPr id="9" name="TextBox 9"/>
          <p:cNvSpPr txBox="1"/>
          <p:nvPr/>
        </p:nvSpPr>
        <p:spPr>
          <a:xfrm>
            <a:off x="6999632" y="4258043"/>
            <a:ext cx="9670871" cy="3693795"/>
          </a:xfrm>
          <a:prstGeom prst="rect">
            <a:avLst/>
          </a:prstGeom>
        </p:spPr>
        <p:txBody>
          <a:bodyPr lIns="0" tIns="0" rIns="0" bIns="0" rtlCol="0" anchor="t">
            <a:spAutoFit/>
          </a:bodyPr>
          <a:lstStyle/>
          <a:p>
            <a:pPr algn="l">
              <a:lnSpc>
                <a:spcPts val="5880"/>
              </a:lnSpc>
              <a:spcBef>
                <a:spcPct val="0"/>
              </a:spcBef>
            </a:pPr>
            <a:r>
              <a:rPr lang="en-US" sz="4200">
                <a:solidFill>
                  <a:srgbClr val="4B8A98"/>
                </a:solidFill>
                <a:latin typeface="ABeeZee Bold"/>
                <a:ea typeface="ABeeZee Bold"/>
                <a:cs typeface="ABeeZee Bold"/>
                <a:sym typeface="ABeeZee Bold"/>
              </a:rPr>
              <a:t>• Even microgram amounts of allergens can cause fatal reactions.</a:t>
            </a:r>
          </a:p>
          <a:p>
            <a:pPr algn="l">
              <a:lnSpc>
                <a:spcPts val="5880"/>
              </a:lnSpc>
              <a:spcBef>
                <a:spcPct val="0"/>
              </a:spcBef>
            </a:pPr>
            <a:endParaRPr lang="en-US" sz="4200">
              <a:solidFill>
                <a:srgbClr val="4B8A98"/>
              </a:solidFill>
              <a:latin typeface="ABeeZee Bold"/>
              <a:ea typeface="ABeeZee Bold"/>
              <a:cs typeface="ABeeZee Bold"/>
              <a:sym typeface="ABeeZee Bold"/>
            </a:endParaRPr>
          </a:p>
          <a:p>
            <a:pPr algn="l">
              <a:lnSpc>
                <a:spcPts val="5880"/>
              </a:lnSpc>
              <a:spcBef>
                <a:spcPct val="0"/>
              </a:spcBef>
            </a:pPr>
            <a:r>
              <a:rPr lang="en-US" sz="4200">
                <a:solidFill>
                  <a:srgbClr val="4B8A98"/>
                </a:solidFill>
                <a:latin typeface="ABeeZee Bold"/>
                <a:ea typeface="ABeeZee Bold"/>
                <a:cs typeface="ABeeZee Bold"/>
                <a:sym typeface="ABeeZee Bold"/>
              </a:rPr>
              <a:t>• If a person is allergic, strict avoidance is important.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7151488" y="824966"/>
            <a:ext cx="4049911"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Proximity</a:t>
            </a:r>
          </a:p>
        </p:txBody>
      </p:sp>
      <p:sp>
        <p:nvSpPr>
          <p:cNvPr id="5" name="TextBox 5"/>
          <p:cNvSpPr txBox="1"/>
          <p:nvPr/>
        </p:nvSpPr>
        <p:spPr>
          <a:xfrm>
            <a:off x="514350" y="2575560"/>
            <a:ext cx="17773650" cy="5250412"/>
          </a:xfrm>
          <a:prstGeom prst="rect">
            <a:avLst/>
          </a:prstGeom>
        </p:spPr>
        <p:txBody>
          <a:bodyPr lIns="0" tIns="0" rIns="0" bIns="0" rtlCol="0" anchor="t">
            <a:spAutoFit/>
          </a:bodyPr>
          <a:lstStyle/>
          <a:p>
            <a:pPr algn="l">
              <a:lnSpc>
                <a:spcPts val="5880"/>
              </a:lnSpc>
              <a:spcBef>
                <a:spcPct val="0"/>
              </a:spcBef>
            </a:pPr>
            <a:r>
              <a:rPr lang="en-US" sz="4200" dirty="0">
                <a:solidFill>
                  <a:srgbClr val="000000"/>
                </a:solidFill>
                <a:latin typeface="ABeeZee"/>
                <a:ea typeface="ABeeZee"/>
                <a:cs typeface="ABeeZee"/>
                <a:sym typeface="ABeeZee"/>
              </a:rPr>
              <a:t>True or false: A person with a food allergy cannot be in the same room with his/her allergen because close proximity even without eating it could cause an anaphylactic reaction.</a:t>
            </a:r>
          </a:p>
          <a:p>
            <a:pPr algn="l">
              <a:lnSpc>
                <a:spcPts val="5880"/>
              </a:lnSpc>
              <a:spcBef>
                <a:spcPct val="0"/>
              </a:spcBef>
            </a:pPr>
            <a:endParaRPr lang="en-US" sz="4200" dirty="0">
              <a:solidFill>
                <a:srgbClr val="000000"/>
              </a:solidFill>
              <a:latin typeface="ABeeZee"/>
              <a:ea typeface="ABeeZee"/>
              <a:cs typeface="ABeeZee"/>
              <a:sym typeface="ABeeZee"/>
            </a:endParaRPr>
          </a:p>
          <a:p>
            <a:pPr algn="l">
              <a:lnSpc>
                <a:spcPts val="5880"/>
              </a:lnSpc>
              <a:spcBef>
                <a:spcPct val="0"/>
              </a:spcBef>
            </a:pPr>
            <a:r>
              <a:rPr lang="en-US" sz="4200" dirty="0">
                <a:solidFill>
                  <a:srgbClr val="000000"/>
                </a:solidFill>
                <a:latin typeface="ABeeZee"/>
                <a:ea typeface="ABeeZee"/>
                <a:cs typeface="ABeeZee"/>
                <a:sym typeface="ABeeZee"/>
              </a:rPr>
              <a:t>A. True</a:t>
            </a:r>
          </a:p>
          <a:p>
            <a:pPr algn="l">
              <a:lnSpc>
                <a:spcPts val="5880"/>
              </a:lnSpc>
              <a:spcBef>
                <a:spcPct val="0"/>
              </a:spcBef>
            </a:pPr>
            <a:endParaRPr lang="en-US" sz="4200" dirty="0">
              <a:solidFill>
                <a:srgbClr val="000000"/>
              </a:solidFill>
              <a:latin typeface="ABeeZee"/>
              <a:ea typeface="ABeeZee"/>
              <a:cs typeface="ABeeZee"/>
              <a:sym typeface="ABeeZee"/>
            </a:endParaRPr>
          </a:p>
          <a:p>
            <a:pPr algn="l">
              <a:lnSpc>
                <a:spcPts val="5880"/>
              </a:lnSpc>
              <a:spcBef>
                <a:spcPct val="0"/>
              </a:spcBef>
            </a:pPr>
            <a:r>
              <a:rPr lang="en-US" sz="4200" dirty="0">
                <a:solidFill>
                  <a:srgbClr val="000000"/>
                </a:solidFill>
                <a:latin typeface="ABeeZee"/>
                <a:ea typeface="ABeeZee"/>
                <a:cs typeface="ABeeZee"/>
                <a:sym typeface="ABeeZee"/>
              </a:rPr>
              <a:t>B. False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514350" y="2619045"/>
            <a:ext cx="17773650" cy="5480924"/>
          </a:xfrm>
          <a:prstGeom prst="rect">
            <a:avLst/>
          </a:prstGeom>
        </p:spPr>
        <p:txBody>
          <a:bodyPr lIns="0" tIns="0" rIns="0" bIns="0" rtlCol="0" anchor="t">
            <a:spAutoFit/>
          </a:bodyPr>
          <a:lstStyle/>
          <a:p>
            <a:pPr algn="l">
              <a:lnSpc>
                <a:spcPts val="5880"/>
              </a:lnSpc>
              <a:spcBef>
                <a:spcPct val="0"/>
              </a:spcBef>
            </a:pPr>
            <a:r>
              <a:rPr lang="en-US" sz="4200" dirty="0">
                <a:solidFill>
                  <a:srgbClr val="000000"/>
                </a:solidFill>
                <a:latin typeface="ABeeZee"/>
                <a:ea typeface="ABeeZee"/>
                <a:cs typeface="ABeeZee"/>
                <a:sym typeface="ABeeZee"/>
              </a:rPr>
              <a:t>True or false: A person with a food </a:t>
            </a:r>
            <a:r>
              <a:rPr lang="en-US" sz="4200">
                <a:solidFill>
                  <a:srgbClr val="000000"/>
                </a:solidFill>
                <a:latin typeface="ABeeZee"/>
                <a:ea typeface="ABeeZee"/>
                <a:cs typeface="ABeeZee"/>
                <a:sym typeface="ABeeZee"/>
              </a:rPr>
              <a:t>allergy cannot </a:t>
            </a:r>
            <a:r>
              <a:rPr lang="en-US" sz="4200" dirty="0">
                <a:solidFill>
                  <a:srgbClr val="000000"/>
                </a:solidFill>
                <a:latin typeface="ABeeZee"/>
                <a:ea typeface="ABeeZee"/>
                <a:cs typeface="ABeeZee"/>
                <a:sym typeface="ABeeZee"/>
              </a:rPr>
              <a:t>be in the same room with his/her allergen because close proximity even without eating it could cause an anaphylactic reaction.</a:t>
            </a:r>
          </a:p>
          <a:p>
            <a:pPr algn="l">
              <a:lnSpc>
                <a:spcPts val="5880"/>
              </a:lnSpc>
              <a:spcBef>
                <a:spcPct val="0"/>
              </a:spcBef>
            </a:pPr>
            <a:endParaRPr lang="en-US" sz="4200" dirty="0">
              <a:solidFill>
                <a:srgbClr val="000000"/>
              </a:solidFill>
              <a:latin typeface="ABeeZee"/>
              <a:ea typeface="ABeeZee"/>
              <a:cs typeface="ABeeZee"/>
              <a:sym typeface="ABeeZee"/>
            </a:endParaRPr>
          </a:p>
          <a:p>
            <a:pPr algn="l">
              <a:lnSpc>
                <a:spcPts val="5880"/>
              </a:lnSpc>
              <a:spcBef>
                <a:spcPct val="0"/>
              </a:spcBef>
            </a:pPr>
            <a:r>
              <a:rPr lang="en-US" sz="4200" dirty="0">
                <a:solidFill>
                  <a:srgbClr val="000000"/>
                </a:solidFill>
                <a:latin typeface="ABeeZee"/>
                <a:ea typeface="ABeeZee"/>
                <a:cs typeface="ABeeZee"/>
                <a:sym typeface="ABeeZee"/>
              </a:rPr>
              <a:t>A. True</a:t>
            </a:r>
          </a:p>
          <a:p>
            <a:pPr algn="l">
              <a:lnSpc>
                <a:spcPts val="5880"/>
              </a:lnSpc>
              <a:spcBef>
                <a:spcPct val="0"/>
              </a:spcBef>
            </a:pPr>
            <a:endParaRPr lang="en-US" sz="4200" dirty="0">
              <a:solidFill>
                <a:srgbClr val="000000"/>
              </a:solidFill>
              <a:latin typeface="ABeeZee"/>
              <a:ea typeface="ABeeZee"/>
              <a:cs typeface="ABeeZee"/>
              <a:sym typeface="ABeeZee"/>
            </a:endParaRPr>
          </a:p>
          <a:p>
            <a:pPr algn="l">
              <a:lnSpc>
                <a:spcPts val="7840"/>
              </a:lnSpc>
              <a:spcBef>
                <a:spcPct val="0"/>
              </a:spcBef>
            </a:pPr>
            <a:r>
              <a:rPr lang="en-US" sz="5600" dirty="0">
                <a:solidFill>
                  <a:srgbClr val="000000"/>
                </a:solidFill>
                <a:latin typeface="ABeeZee Bold"/>
                <a:ea typeface="ABeeZee Bold"/>
                <a:cs typeface="ABeeZee Bold"/>
                <a:sym typeface="ABeeZee Bold"/>
              </a:rPr>
              <a:t>B. False</a:t>
            </a:r>
          </a:p>
        </p:txBody>
      </p:sp>
      <p:grpSp>
        <p:nvGrpSpPr>
          <p:cNvPr id="5" name="Group 5"/>
          <p:cNvGrpSpPr/>
          <p:nvPr/>
        </p:nvGrpSpPr>
        <p:grpSpPr>
          <a:xfrm>
            <a:off x="6001743" y="4982269"/>
            <a:ext cx="11400432" cy="4831886"/>
            <a:chOff x="0" y="0"/>
            <a:chExt cx="3002583" cy="1272596"/>
          </a:xfrm>
        </p:grpSpPr>
        <p:sp>
          <p:nvSpPr>
            <p:cNvPr id="6" name="Freeform 6"/>
            <p:cNvSpPr/>
            <p:nvPr/>
          </p:nvSpPr>
          <p:spPr>
            <a:xfrm>
              <a:off x="0" y="0"/>
              <a:ext cx="3002583" cy="1272596"/>
            </a:xfrm>
            <a:custGeom>
              <a:avLst/>
              <a:gdLst/>
              <a:ahLst/>
              <a:cxnLst/>
              <a:rect l="l" t="t" r="r" b="b"/>
              <a:pathLst>
                <a:path w="3002583" h="1272596">
                  <a:moveTo>
                    <a:pt x="0" y="0"/>
                  </a:moveTo>
                  <a:lnTo>
                    <a:pt x="3002583" y="0"/>
                  </a:lnTo>
                  <a:lnTo>
                    <a:pt x="3002583" y="1272596"/>
                  </a:lnTo>
                  <a:lnTo>
                    <a:pt x="0" y="1272596"/>
                  </a:lnTo>
                  <a:close/>
                </a:path>
              </a:pathLst>
            </a:custGeom>
            <a:solidFill>
              <a:srgbClr val="FFFFFF"/>
            </a:solidFill>
          </p:spPr>
          <p:txBody>
            <a:bodyPr/>
            <a:lstStyle/>
            <a:p>
              <a:endParaRPr lang="en-US"/>
            </a:p>
          </p:txBody>
        </p:sp>
        <p:sp>
          <p:nvSpPr>
            <p:cNvPr id="7" name="TextBox 7"/>
            <p:cNvSpPr txBox="1"/>
            <p:nvPr/>
          </p:nvSpPr>
          <p:spPr>
            <a:xfrm>
              <a:off x="0" y="19050"/>
              <a:ext cx="3002583" cy="1253546"/>
            </a:xfrm>
            <a:prstGeom prst="rect">
              <a:avLst/>
            </a:prstGeom>
          </p:spPr>
          <p:txBody>
            <a:bodyPr lIns="50800" tIns="50800" rIns="50800" bIns="50800" rtlCol="0" anchor="ctr"/>
            <a:lstStyle/>
            <a:p>
              <a:pPr algn="ctr">
                <a:lnSpc>
                  <a:spcPts val="2289"/>
                </a:lnSpc>
              </a:pPr>
              <a:endParaRPr/>
            </a:p>
          </p:txBody>
        </p:sp>
      </p:grpSp>
      <p:sp>
        <p:nvSpPr>
          <p:cNvPr id="8" name="TextBox 8"/>
          <p:cNvSpPr txBox="1"/>
          <p:nvPr/>
        </p:nvSpPr>
        <p:spPr>
          <a:xfrm>
            <a:off x="6241944" y="5067300"/>
            <a:ext cx="11339818" cy="4428490"/>
          </a:xfrm>
          <a:prstGeom prst="rect">
            <a:avLst/>
          </a:prstGeom>
        </p:spPr>
        <p:txBody>
          <a:bodyPr lIns="0" tIns="0" rIns="0" bIns="0" rtlCol="0" anchor="t">
            <a:spAutoFit/>
          </a:bodyPr>
          <a:lstStyle/>
          <a:p>
            <a:pPr algn="l">
              <a:lnSpc>
                <a:spcPts val="4759"/>
              </a:lnSpc>
              <a:spcBef>
                <a:spcPct val="0"/>
              </a:spcBef>
            </a:pPr>
            <a:r>
              <a:rPr lang="en-US" sz="3399">
                <a:solidFill>
                  <a:srgbClr val="4B8A98"/>
                </a:solidFill>
                <a:latin typeface="ABeeZee Bold"/>
                <a:ea typeface="ABeeZee Bold"/>
                <a:cs typeface="ABeeZee Bold"/>
                <a:sym typeface="ABeeZee Bold"/>
              </a:rPr>
              <a:t>•Allergic reactions to foods are triggered when a person with the food allergy eats - “ingests” the food to which s/he is allergic.</a:t>
            </a:r>
          </a:p>
          <a:p>
            <a:pPr algn="l">
              <a:lnSpc>
                <a:spcPts val="3360"/>
              </a:lnSpc>
              <a:spcBef>
                <a:spcPct val="0"/>
              </a:spcBef>
            </a:pPr>
            <a:endParaRPr lang="en-US" sz="3399">
              <a:solidFill>
                <a:srgbClr val="4B8A98"/>
              </a:solidFill>
              <a:latin typeface="ABeeZee Bold"/>
              <a:ea typeface="ABeeZee Bold"/>
              <a:cs typeface="ABeeZee Bold"/>
              <a:sym typeface="ABeeZee Bold"/>
            </a:endParaRPr>
          </a:p>
          <a:p>
            <a:pPr algn="l">
              <a:lnSpc>
                <a:spcPts val="4759"/>
              </a:lnSpc>
              <a:spcBef>
                <a:spcPct val="0"/>
              </a:spcBef>
            </a:pPr>
            <a:r>
              <a:rPr lang="en-US" sz="3399">
                <a:solidFill>
                  <a:srgbClr val="4B8A98"/>
                </a:solidFill>
                <a:latin typeface="ABeeZee Bold"/>
                <a:ea typeface="ABeeZee Bold"/>
                <a:cs typeface="ABeeZee Bold"/>
                <a:sym typeface="ABeeZee Bold"/>
              </a:rPr>
              <a:t>•Looking at the food will not cause an allergic reaction.</a:t>
            </a:r>
          </a:p>
          <a:p>
            <a:pPr algn="l">
              <a:lnSpc>
                <a:spcPts val="3359"/>
              </a:lnSpc>
              <a:spcBef>
                <a:spcPct val="0"/>
              </a:spcBef>
            </a:pPr>
            <a:endParaRPr lang="en-US" sz="3399">
              <a:solidFill>
                <a:srgbClr val="4B8A98"/>
              </a:solidFill>
              <a:latin typeface="ABeeZee Bold"/>
              <a:ea typeface="ABeeZee Bold"/>
              <a:cs typeface="ABeeZee Bold"/>
              <a:sym typeface="ABeeZee Bold"/>
            </a:endParaRPr>
          </a:p>
          <a:p>
            <a:pPr algn="l">
              <a:lnSpc>
                <a:spcPts val="4759"/>
              </a:lnSpc>
              <a:spcBef>
                <a:spcPct val="0"/>
              </a:spcBef>
            </a:pPr>
            <a:r>
              <a:rPr lang="en-US" sz="3399">
                <a:solidFill>
                  <a:srgbClr val="4B8A98"/>
                </a:solidFill>
                <a:latin typeface="ABeeZee Bold"/>
                <a:ea typeface="ABeeZee Bold"/>
                <a:cs typeface="ABeeZee Bold"/>
                <a:sym typeface="ABeeZee Bold"/>
              </a:rPr>
              <a:t>•Smelling the food will not cause an allergic reaction.</a:t>
            </a:r>
          </a:p>
        </p:txBody>
      </p:sp>
      <p:sp>
        <p:nvSpPr>
          <p:cNvPr id="9" name="TextBox 9"/>
          <p:cNvSpPr txBox="1"/>
          <p:nvPr/>
        </p:nvSpPr>
        <p:spPr>
          <a:xfrm>
            <a:off x="7151488" y="824966"/>
            <a:ext cx="4278511"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Proximity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latin typeface="ABeeZee Bold" panose="020B0604020202020204" charset="0"/>
            </a:endParaRPr>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latin typeface="ABeeZee Bold" panose="020B0604020202020204" charset="0"/>
            </a:endParaRPr>
          </a:p>
        </p:txBody>
      </p:sp>
      <p:sp>
        <p:nvSpPr>
          <p:cNvPr id="4" name="Freeform 4"/>
          <p:cNvSpPr/>
          <p:nvPr/>
        </p:nvSpPr>
        <p:spPr>
          <a:xfrm>
            <a:off x="670153" y="2305439"/>
            <a:ext cx="1903720" cy="2838061"/>
          </a:xfrm>
          <a:custGeom>
            <a:avLst/>
            <a:gdLst/>
            <a:ahLst/>
            <a:cxnLst/>
            <a:rect l="l" t="t" r="r" b="b"/>
            <a:pathLst>
              <a:path w="1903720" h="2838061">
                <a:moveTo>
                  <a:pt x="0" y="0"/>
                </a:moveTo>
                <a:lnTo>
                  <a:pt x="1903720" y="0"/>
                </a:lnTo>
                <a:lnTo>
                  <a:pt x="1903720" y="2838061"/>
                </a:lnTo>
                <a:lnTo>
                  <a:pt x="0" y="2838061"/>
                </a:lnTo>
                <a:lnTo>
                  <a:pt x="0" y="0"/>
                </a:lnTo>
                <a:close/>
              </a:path>
            </a:pathLst>
          </a:custGeom>
          <a:blipFill>
            <a:blip r:embed="rId4"/>
            <a:stretch>
              <a:fillRect/>
            </a:stretch>
          </a:blipFill>
        </p:spPr>
        <p:txBody>
          <a:bodyPr/>
          <a:lstStyle/>
          <a:p>
            <a:endParaRPr lang="en-US">
              <a:latin typeface="ABeeZee Bold" panose="020B0604020202020204" charset="0"/>
            </a:endParaRPr>
          </a:p>
        </p:txBody>
      </p:sp>
      <p:sp>
        <p:nvSpPr>
          <p:cNvPr id="5" name="Freeform 5"/>
          <p:cNvSpPr/>
          <p:nvPr/>
        </p:nvSpPr>
        <p:spPr>
          <a:xfrm>
            <a:off x="632144" y="6307371"/>
            <a:ext cx="1904016" cy="2838061"/>
          </a:xfrm>
          <a:custGeom>
            <a:avLst/>
            <a:gdLst/>
            <a:ahLst/>
            <a:cxnLst/>
            <a:rect l="l" t="t" r="r" b="b"/>
            <a:pathLst>
              <a:path w="1904016" h="2838061">
                <a:moveTo>
                  <a:pt x="0" y="0"/>
                </a:moveTo>
                <a:lnTo>
                  <a:pt x="1904016" y="0"/>
                </a:lnTo>
                <a:lnTo>
                  <a:pt x="1904016" y="2838061"/>
                </a:lnTo>
                <a:lnTo>
                  <a:pt x="0" y="2838061"/>
                </a:lnTo>
                <a:lnTo>
                  <a:pt x="0" y="0"/>
                </a:lnTo>
                <a:close/>
              </a:path>
            </a:pathLst>
          </a:custGeom>
          <a:blipFill>
            <a:blip r:embed="rId5"/>
            <a:stretch>
              <a:fillRect/>
            </a:stretch>
          </a:blipFill>
        </p:spPr>
        <p:txBody>
          <a:bodyPr/>
          <a:lstStyle/>
          <a:p>
            <a:endParaRPr lang="en-US">
              <a:latin typeface="ABeeZee Bold" panose="020B0604020202020204" charset="0"/>
            </a:endParaRPr>
          </a:p>
        </p:txBody>
      </p:sp>
      <p:sp>
        <p:nvSpPr>
          <p:cNvPr id="6" name="Freeform 6"/>
          <p:cNvSpPr/>
          <p:nvPr/>
        </p:nvSpPr>
        <p:spPr>
          <a:xfrm>
            <a:off x="4196935" y="2305439"/>
            <a:ext cx="2131540" cy="2838061"/>
          </a:xfrm>
          <a:custGeom>
            <a:avLst/>
            <a:gdLst/>
            <a:ahLst/>
            <a:cxnLst/>
            <a:rect l="l" t="t" r="r" b="b"/>
            <a:pathLst>
              <a:path w="2131540" h="2838061">
                <a:moveTo>
                  <a:pt x="0" y="0"/>
                </a:moveTo>
                <a:lnTo>
                  <a:pt x="2131540" y="0"/>
                </a:lnTo>
                <a:lnTo>
                  <a:pt x="2131540" y="2838061"/>
                </a:lnTo>
                <a:lnTo>
                  <a:pt x="0" y="2838061"/>
                </a:lnTo>
                <a:lnTo>
                  <a:pt x="0" y="0"/>
                </a:lnTo>
                <a:close/>
              </a:path>
            </a:pathLst>
          </a:custGeom>
          <a:blipFill>
            <a:blip r:embed="rId6"/>
            <a:stretch>
              <a:fillRect/>
            </a:stretch>
          </a:blipFill>
        </p:spPr>
        <p:txBody>
          <a:bodyPr/>
          <a:lstStyle/>
          <a:p>
            <a:endParaRPr lang="en-US">
              <a:latin typeface="ABeeZee Bold" panose="020B0604020202020204" charset="0"/>
            </a:endParaRPr>
          </a:p>
        </p:txBody>
      </p:sp>
      <p:sp>
        <p:nvSpPr>
          <p:cNvPr id="7" name="Freeform 7"/>
          <p:cNvSpPr/>
          <p:nvPr/>
        </p:nvSpPr>
        <p:spPr>
          <a:xfrm>
            <a:off x="7951537" y="2305439"/>
            <a:ext cx="2384925" cy="2838061"/>
          </a:xfrm>
          <a:custGeom>
            <a:avLst/>
            <a:gdLst/>
            <a:ahLst/>
            <a:cxnLst/>
            <a:rect l="l" t="t" r="r" b="b"/>
            <a:pathLst>
              <a:path w="2384925" h="2838061">
                <a:moveTo>
                  <a:pt x="0" y="0"/>
                </a:moveTo>
                <a:lnTo>
                  <a:pt x="2384926" y="0"/>
                </a:lnTo>
                <a:lnTo>
                  <a:pt x="2384926" y="2838061"/>
                </a:lnTo>
                <a:lnTo>
                  <a:pt x="0" y="2838061"/>
                </a:lnTo>
                <a:lnTo>
                  <a:pt x="0" y="0"/>
                </a:lnTo>
                <a:close/>
              </a:path>
            </a:pathLst>
          </a:custGeom>
          <a:blipFill>
            <a:blip r:embed="rId7"/>
            <a:stretch>
              <a:fillRect/>
            </a:stretch>
          </a:blipFill>
        </p:spPr>
        <p:txBody>
          <a:bodyPr/>
          <a:lstStyle/>
          <a:p>
            <a:endParaRPr lang="en-US">
              <a:latin typeface="ABeeZee Bold" panose="020B0604020202020204" charset="0"/>
            </a:endParaRPr>
          </a:p>
        </p:txBody>
      </p:sp>
      <p:sp>
        <p:nvSpPr>
          <p:cNvPr id="8" name="Freeform 8"/>
          <p:cNvSpPr/>
          <p:nvPr/>
        </p:nvSpPr>
        <p:spPr>
          <a:xfrm>
            <a:off x="11739301" y="2305439"/>
            <a:ext cx="2143515" cy="2838061"/>
          </a:xfrm>
          <a:custGeom>
            <a:avLst/>
            <a:gdLst/>
            <a:ahLst/>
            <a:cxnLst/>
            <a:rect l="l" t="t" r="r" b="b"/>
            <a:pathLst>
              <a:path w="2143515" h="2838061">
                <a:moveTo>
                  <a:pt x="0" y="0"/>
                </a:moveTo>
                <a:lnTo>
                  <a:pt x="2143515" y="0"/>
                </a:lnTo>
                <a:lnTo>
                  <a:pt x="2143515" y="2838061"/>
                </a:lnTo>
                <a:lnTo>
                  <a:pt x="0" y="2838061"/>
                </a:lnTo>
                <a:lnTo>
                  <a:pt x="0" y="0"/>
                </a:lnTo>
                <a:close/>
              </a:path>
            </a:pathLst>
          </a:custGeom>
          <a:blipFill>
            <a:blip r:embed="rId8"/>
            <a:stretch>
              <a:fillRect/>
            </a:stretch>
          </a:blipFill>
        </p:spPr>
        <p:txBody>
          <a:bodyPr/>
          <a:lstStyle/>
          <a:p>
            <a:endParaRPr lang="en-US">
              <a:latin typeface="ABeeZee Bold" panose="020B0604020202020204" charset="0"/>
            </a:endParaRPr>
          </a:p>
        </p:txBody>
      </p:sp>
      <p:sp>
        <p:nvSpPr>
          <p:cNvPr id="9" name="Freeform 9"/>
          <p:cNvSpPr/>
          <p:nvPr/>
        </p:nvSpPr>
        <p:spPr>
          <a:xfrm>
            <a:off x="15285655" y="2305439"/>
            <a:ext cx="2116520" cy="2838061"/>
          </a:xfrm>
          <a:custGeom>
            <a:avLst/>
            <a:gdLst/>
            <a:ahLst/>
            <a:cxnLst/>
            <a:rect l="l" t="t" r="r" b="b"/>
            <a:pathLst>
              <a:path w="2116520" h="2838061">
                <a:moveTo>
                  <a:pt x="0" y="0"/>
                </a:moveTo>
                <a:lnTo>
                  <a:pt x="2116520" y="0"/>
                </a:lnTo>
                <a:lnTo>
                  <a:pt x="2116520" y="2838061"/>
                </a:lnTo>
                <a:lnTo>
                  <a:pt x="0" y="2838061"/>
                </a:lnTo>
                <a:lnTo>
                  <a:pt x="0" y="0"/>
                </a:lnTo>
                <a:close/>
              </a:path>
            </a:pathLst>
          </a:custGeom>
          <a:blipFill>
            <a:blip r:embed="rId9"/>
            <a:stretch>
              <a:fillRect/>
            </a:stretch>
          </a:blipFill>
        </p:spPr>
        <p:txBody>
          <a:bodyPr/>
          <a:lstStyle/>
          <a:p>
            <a:endParaRPr lang="en-US">
              <a:latin typeface="ABeeZee Bold" panose="020B0604020202020204" charset="0"/>
            </a:endParaRPr>
          </a:p>
        </p:txBody>
      </p:sp>
      <p:sp>
        <p:nvSpPr>
          <p:cNvPr id="10" name="Freeform 10"/>
          <p:cNvSpPr/>
          <p:nvPr/>
        </p:nvSpPr>
        <p:spPr>
          <a:xfrm>
            <a:off x="4196935" y="6307371"/>
            <a:ext cx="2131540" cy="2838061"/>
          </a:xfrm>
          <a:custGeom>
            <a:avLst/>
            <a:gdLst/>
            <a:ahLst/>
            <a:cxnLst/>
            <a:rect l="l" t="t" r="r" b="b"/>
            <a:pathLst>
              <a:path w="2131540" h="2838061">
                <a:moveTo>
                  <a:pt x="0" y="0"/>
                </a:moveTo>
                <a:lnTo>
                  <a:pt x="2131540" y="0"/>
                </a:lnTo>
                <a:lnTo>
                  <a:pt x="2131540" y="2838061"/>
                </a:lnTo>
                <a:lnTo>
                  <a:pt x="0" y="2838061"/>
                </a:lnTo>
                <a:lnTo>
                  <a:pt x="0" y="0"/>
                </a:lnTo>
                <a:close/>
              </a:path>
            </a:pathLst>
          </a:custGeom>
          <a:blipFill>
            <a:blip r:embed="rId10"/>
            <a:stretch>
              <a:fillRect/>
            </a:stretch>
          </a:blipFill>
        </p:spPr>
        <p:txBody>
          <a:bodyPr/>
          <a:lstStyle/>
          <a:p>
            <a:endParaRPr lang="en-US">
              <a:latin typeface="ABeeZee Bold" panose="020B0604020202020204" charset="0"/>
            </a:endParaRPr>
          </a:p>
        </p:txBody>
      </p:sp>
      <p:sp>
        <p:nvSpPr>
          <p:cNvPr id="11" name="Freeform 11"/>
          <p:cNvSpPr/>
          <p:nvPr/>
        </p:nvSpPr>
        <p:spPr>
          <a:xfrm>
            <a:off x="7951537" y="6295395"/>
            <a:ext cx="2284840" cy="2850037"/>
          </a:xfrm>
          <a:custGeom>
            <a:avLst/>
            <a:gdLst/>
            <a:ahLst/>
            <a:cxnLst/>
            <a:rect l="l" t="t" r="r" b="b"/>
            <a:pathLst>
              <a:path w="2284840" h="2850037">
                <a:moveTo>
                  <a:pt x="0" y="0"/>
                </a:moveTo>
                <a:lnTo>
                  <a:pt x="2284840" y="0"/>
                </a:lnTo>
                <a:lnTo>
                  <a:pt x="2284840" y="2850037"/>
                </a:lnTo>
                <a:lnTo>
                  <a:pt x="0" y="2850037"/>
                </a:lnTo>
                <a:lnTo>
                  <a:pt x="0" y="0"/>
                </a:lnTo>
                <a:close/>
              </a:path>
            </a:pathLst>
          </a:custGeom>
          <a:blipFill>
            <a:blip r:embed="rId11"/>
            <a:stretch>
              <a:fillRect/>
            </a:stretch>
          </a:blipFill>
        </p:spPr>
        <p:txBody>
          <a:bodyPr/>
          <a:lstStyle/>
          <a:p>
            <a:endParaRPr lang="en-US">
              <a:latin typeface="ABeeZee Bold" panose="020B0604020202020204" charset="0"/>
            </a:endParaRPr>
          </a:p>
        </p:txBody>
      </p:sp>
      <p:sp>
        <p:nvSpPr>
          <p:cNvPr id="12" name="Freeform 12"/>
          <p:cNvSpPr/>
          <p:nvPr/>
        </p:nvSpPr>
        <p:spPr>
          <a:xfrm>
            <a:off x="11727623" y="6295395"/>
            <a:ext cx="2155193" cy="2850037"/>
          </a:xfrm>
          <a:custGeom>
            <a:avLst/>
            <a:gdLst/>
            <a:ahLst/>
            <a:cxnLst/>
            <a:rect l="l" t="t" r="r" b="b"/>
            <a:pathLst>
              <a:path w="2155193" h="2850037">
                <a:moveTo>
                  <a:pt x="0" y="0"/>
                </a:moveTo>
                <a:lnTo>
                  <a:pt x="2155193" y="0"/>
                </a:lnTo>
                <a:lnTo>
                  <a:pt x="2155193" y="2850037"/>
                </a:lnTo>
                <a:lnTo>
                  <a:pt x="0" y="2850037"/>
                </a:lnTo>
                <a:lnTo>
                  <a:pt x="0" y="0"/>
                </a:lnTo>
                <a:close/>
              </a:path>
            </a:pathLst>
          </a:custGeom>
          <a:blipFill>
            <a:blip r:embed="rId12"/>
            <a:stretch>
              <a:fillRect/>
            </a:stretch>
          </a:blipFill>
        </p:spPr>
        <p:txBody>
          <a:bodyPr/>
          <a:lstStyle/>
          <a:p>
            <a:endParaRPr lang="en-US">
              <a:latin typeface="ABeeZee Bold" panose="020B0604020202020204" charset="0"/>
            </a:endParaRPr>
          </a:p>
        </p:txBody>
      </p:sp>
      <p:sp>
        <p:nvSpPr>
          <p:cNvPr id="13" name="Freeform 13"/>
          <p:cNvSpPr/>
          <p:nvPr/>
        </p:nvSpPr>
        <p:spPr>
          <a:xfrm>
            <a:off x="15272158" y="6307371"/>
            <a:ext cx="2143515" cy="2838061"/>
          </a:xfrm>
          <a:custGeom>
            <a:avLst/>
            <a:gdLst/>
            <a:ahLst/>
            <a:cxnLst/>
            <a:rect l="l" t="t" r="r" b="b"/>
            <a:pathLst>
              <a:path w="2143515" h="2838061">
                <a:moveTo>
                  <a:pt x="0" y="0"/>
                </a:moveTo>
                <a:lnTo>
                  <a:pt x="2143514" y="0"/>
                </a:lnTo>
                <a:lnTo>
                  <a:pt x="2143514" y="2838061"/>
                </a:lnTo>
                <a:lnTo>
                  <a:pt x="0" y="2838061"/>
                </a:lnTo>
                <a:lnTo>
                  <a:pt x="0" y="0"/>
                </a:lnTo>
                <a:close/>
              </a:path>
            </a:pathLst>
          </a:custGeom>
          <a:blipFill>
            <a:blip r:embed="rId13"/>
            <a:stretch>
              <a:fillRect/>
            </a:stretch>
          </a:blipFill>
        </p:spPr>
        <p:txBody>
          <a:bodyPr/>
          <a:lstStyle/>
          <a:p>
            <a:endParaRPr lang="en-US">
              <a:latin typeface="ABeeZee Bold" panose="020B0604020202020204" charset="0"/>
            </a:endParaRPr>
          </a:p>
        </p:txBody>
      </p:sp>
      <p:sp>
        <p:nvSpPr>
          <p:cNvPr id="14" name="TextBox 14"/>
          <p:cNvSpPr txBox="1"/>
          <p:nvPr/>
        </p:nvSpPr>
        <p:spPr>
          <a:xfrm>
            <a:off x="4030180" y="463168"/>
            <a:ext cx="10227640" cy="1236345"/>
          </a:xfrm>
          <a:prstGeom prst="rect">
            <a:avLst/>
          </a:prstGeom>
        </p:spPr>
        <p:txBody>
          <a:bodyPr lIns="0" tIns="0" rIns="0" bIns="0" rtlCol="0" anchor="t">
            <a:spAutoFit/>
          </a:bodyPr>
          <a:lstStyle/>
          <a:p>
            <a:pPr marL="0" lvl="0" indent="0" algn="ctr">
              <a:lnSpc>
                <a:spcPts val="10080"/>
              </a:lnSpc>
              <a:spcBef>
                <a:spcPct val="0"/>
              </a:spcBef>
            </a:pPr>
            <a:r>
              <a:rPr lang="en-US" sz="7200">
                <a:solidFill>
                  <a:srgbClr val="4B8A98"/>
                </a:solidFill>
                <a:latin typeface="ABeeZee Bold" panose="020B0604020202020204" charset="0"/>
                <a:ea typeface="ABeeZee Bold"/>
                <a:cs typeface="ABeeZee Bold"/>
                <a:sym typeface="ABeeZee Bold"/>
              </a:rPr>
              <a:t>Medical Advisory Board</a:t>
            </a:r>
          </a:p>
        </p:txBody>
      </p:sp>
      <p:sp>
        <p:nvSpPr>
          <p:cNvPr id="15" name="TextBox 15"/>
          <p:cNvSpPr txBox="1"/>
          <p:nvPr/>
        </p:nvSpPr>
        <p:spPr>
          <a:xfrm>
            <a:off x="127926" y="5256368"/>
            <a:ext cx="2912452" cy="384721"/>
          </a:xfrm>
          <a:prstGeom prst="rect">
            <a:avLst/>
          </a:prstGeom>
        </p:spPr>
        <p:txBody>
          <a:bodyPr lIns="0" tIns="0" rIns="0" bIns="0" rtlCol="0" anchor="t">
            <a:spAutoFit/>
          </a:bodyPr>
          <a:lstStyle/>
          <a:p>
            <a:pPr algn="ctr">
              <a:lnSpc>
                <a:spcPts val="1526"/>
              </a:lnSpc>
            </a:pPr>
            <a:r>
              <a:rPr lang="en-US" sz="1400" dirty="0">
                <a:solidFill>
                  <a:srgbClr val="4B8A98"/>
                </a:solidFill>
                <a:latin typeface="ABeeZee Bold" panose="020B0604020202020204" charset="0"/>
                <a:ea typeface="ABeeZee Bold"/>
                <a:cs typeface="ABeeZee Bold"/>
                <a:sym typeface="ABeeZee Bold"/>
              </a:rPr>
              <a:t>Dr. Lisa </a:t>
            </a:r>
            <a:r>
              <a:rPr lang="en-US" sz="1400" dirty="0" err="1">
                <a:solidFill>
                  <a:srgbClr val="4B8A98"/>
                </a:solidFill>
                <a:latin typeface="ABeeZee Bold" panose="020B0604020202020204" charset="0"/>
                <a:ea typeface="ABeeZee Bold"/>
                <a:cs typeface="ABeeZee Bold"/>
                <a:sym typeface="ABeeZee Bold"/>
              </a:rPr>
              <a:t>Bartnikus</a:t>
            </a:r>
            <a:endParaRPr lang="en-US" sz="1400" dirty="0">
              <a:solidFill>
                <a:srgbClr val="4B8A98"/>
              </a:solidFill>
              <a:latin typeface="ABeeZee Bold" panose="020B0604020202020204" charset="0"/>
              <a:ea typeface="ABeeZee Bold"/>
              <a:cs typeface="ABeeZee Bold"/>
              <a:sym typeface="ABeeZee Bold"/>
            </a:endParaRPr>
          </a:p>
          <a:p>
            <a:pPr algn="ctr">
              <a:lnSpc>
                <a:spcPts val="1526"/>
              </a:lnSpc>
            </a:pPr>
            <a:r>
              <a:rPr lang="en-US" sz="1400" dirty="0">
                <a:solidFill>
                  <a:srgbClr val="4B8A98"/>
                </a:solidFill>
                <a:latin typeface="ABeeZee Bold" panose="020B0604020202020204" charset="0"/>
                <a:ea typeface="ABeeZee Bold"/>
                <a:cs typeface="ABeeZee Bold"/>
                <a:sym typeface="ABeeZee Bold"/>
              </a:rPr>
              <a:t>Boston Children’s Hospital</a:t>
            </a:r>
          </a:p>
        </p:txBody>
      </p:sp>
      <p:sp>
        <p:nvSpPr>
          <p:cNvPr id="16" name="TextBox 16"/>
          <p:cNvSpPr txBox="1"/>
          <p:nvPr/>
        </p:nvSpPr>
        <p:spPr>
          <a:xfrm>
            <a:off x="4148056" y="5256368"/>
            <a:ext cx="2229298" cy="384721"/>
          </a:xfrm>
          <a:prstGeom prst="rect">
            <a:avLst/>
          </a:prstGeom>
        </p:spPr>
        <p:txBody>
          <a:bodyPr wrap="square" lIns="0" tIns="0" rIns="0" bIns="0" rtlCol="0" anchor="t">
            <a:spAutoFit/>
          </a:bodyPr>
          <a:lstStyle/>
          <a:p>
            <a:pPr algn="ctr">
              <a:lnSpc>
                <a:spcPts val="1526"/>
              </a:lnSpc>
              <a:spcBef>
                <a:spcPct val="0"/>
              </a:spcBef>
            </a:pPr>
            <a:r>
              <a:rPr lang="en-US" sz="1400" dirty="0">
                <a:solidFill>
                  <a:srgbClr val="4B8A98"/>
                </a:solidFill>
                <a:latin typeface="ABeeZee Bold" panose="020B0604020202020204" charset="0"/>
                <a:ea typeface="ABeeZee Bold"/>
                <a:cs typeface="ABeeZee Bold"/>
                <a:sym typeface="ABeeZee Bold"/>
              </a:rPr>
              <a:t>Dr. Ruchi Gupta</a:t>
            </a:r>
          </a:p>
          <a:p>
            <a:pPr algn="ctr">
              <a:lnSpc>
                <a:spcPts val="1526"/>
              </a:lnSpc>
              <a:spcBef>
                <a:spcPct val="0"/>
              </a:spcBef>
            </a:pPr>
            <a:r>
              <a:rPr lang="en-US" sz="1400" dirty="0">
                <a:solidFill>
                  <a:srgbClr val="4B8A98"/>
                </a:solidFill>
                <a:latin typeface="ABeeZee Bold" panose="020B0604020202020204" charset="0"/>
                <a:ea typeface="ABeeZee Bold"/>
                <a:cs typeface="ABeeZee Bold"/>
                <a:sym typeface="ABeeZee Bold"/>
              </a:rPr>
              <a:t>Lurie Children’s Hospital</a:t>
            </a:r>
          </a:p>
        </p:txBody>
      </p:sp>
      <p:sp>
        <p:nvSpPr>
          <p:cNvPr id="17" name="TextBox 17"/>
          <p:cNvSpPr txBox="1"/>
          <p:nvPr/>
        </p:nvSpPr>
        <p:spPr>
          <a:xfrm>
            <a:off x="8564847" y="5250056"/>
            <a:ext cx="1355186" cy="391033"/>
          </a:xfrm>
          <a:prstGeom prst="rect">
            <a:avLst/>
          </a:prstGeom>
        </p:spPr>
        <p:txBody>
          <a:bodyPr wrap="square" lIns="0" tIns="0" rIns="0" bIns="0" rtlCol="0" anchor="t">
            <a:spAutoFit/>
          </a:bodyPr>
          <a:lstStyle/>
          <a:p>
            <a:pPr algn="ctr">
              <a:lnSpc>
                <a:spcPts val="1526"/>
              </a:lnSpc>
              <a:spcBef>
                <a:spcPct val="0"/>
              </a:spcBef>
            </a:pPr>
            <a:r>
              <a:rPr lang="en-US" sz="1400" dirty="0">
                <a:solidFill>
                  <a:srgbClr val="4B8A98"/>
                </a:solidFill>
                <a:latin typeface="ABeeZee Bold" panose="020B0604020202020204" charset="0"/>
                <a:ea typeface="Canva Sans Bold"/>
                <a:cs typeface="Canva Sans Bold"/>
                <a:sym typeface="Canva Sans Bold"/>
              </a:rPr>
              <a:t>Dr. Alice Hoyt</a:t>
            </a:r>
          </a:p>
          <a:p>
            <a:pPr algn="ctr">
              <a:lnSpc>
                <a:spcPts val="1526"/>
              </a:lnSpc>
              <a:spcBef>
                <a:spcPct val="0"/>
              </a:spcBef>
            </a:pPr>
            <a:r>
              <a:rPr lang="en-US" sz="1400" dirty="0">
                <a:solidFill>
                  <a:srgbClr val="4B8A98"/>
                </a:solidFill>
                <a:latin typeface="ABeeZee Bold" panose="020B0604020202020204" charset="0"/>
                <a:ea typeface="Canva Sans Bold"/>
                <a:cs typeface="Canva Sans Bold"/>
                <a:sym typeface="Canva Sans Bold"/>
              </a:rPr>
              <a:t>Coda Ana</a:t>
            </a:r>
          </a:p>
        </p:txBody>
      </p:sp>
      <p:sp>
        <p:nvSpPr>
          <p:cNvPr id="18" name="TextBox 18"/>
          <p:cNvSpPr txBox="1"/>
          <p:nvPr/>
        </p:nvSpPr>
        <p:spPr>
          <a:xfrm>
            <a:off x="12039082" y="5243239"/>
            <a:ext cx="1532273" cy="391033"/>
          </a:xfrm>
          <a:prstGeom prst="rect">
            <a:avLst/>
          </a:prstGeom>
        </p:spPr>
        <p:txBody>
          <a:bodyPr wrap="square" lIns="0" tIns="0" rIns="0" bIns="0" rtlCol="0" anchor="t">
            <a:spAutoFit/>
          </a:bodyPr>
          <a:lstStyle/>
          <a:p>
            <a:pPr algn="ctr">
              <a:lnSpc>
                <a:spcPts val="1526"/>
              </a:lnSpc>
              <a:spcBef>
                <a:spcPct val="0"/>
              </a:spcBef>
            </a:pPr>
            <a:r>
              <a:rPr lang="en-US" sz="1400" b="1" dirty="0">
                <a:solidFill>
                  <a:srgbClr val="4B8A98"/>
                </a:solidFill>
                <a:latin typeface="ABeeZee Bold" panose="020B0604020202020204" charset="0"/>
                <a:ea typeface="Canva Sans Bold"/>
                <a:cs typeface="Canva Sans Bold"/>
                <a:sym typeface="Canva Sans Bold"/>
              </a:rPr>
              <a:t>Dr. Sandra Hong</a:t>
            </a:r>
          </a:p>
          <a:p>
            <a:pPr algn="ctr">
              <a:lnSpc>
                <a:spcPts val="1526"/>
              </a:lnSpc>
              <a:spcBef>
                <a:spcPct val="0"/>
              </a:spcBef>
            </a:pPr>
            <a:r>
              <a:rPr lang="en-US" sz="1400" b="1" dirty="0">
                <a:solidFill>
                  <a:srgbClr val="4B8A98"/>
                </a:solidFill>
                <a:latin typeface="ABeeZee Bold" panose="020B0604020202020204" charset="0"/>
                <a:ea typeface="Canva Sans Bold"/>
                <a:cs typeface="Canva Sans Bold"/>
                <a:sym typeface="Canva Sans Bold"/>
              </a:rPr>
              <a:t>Cleveland Clinic</a:t>
            </a:r>
          </a:p>
        </p:txBody>
      </p:sp>
      <p:sp>
        <p:nvSpPr>
          <p:cNvPr id="19" name="TextBox 19"/>
          <p:cNvSpPr txBox="1"/>
          <p:nvPr/>
        </p:nvSpPr>
        <p:spPr>
          <a:xfrm>
            <a:off x="15330638" y="5243239"/>
            <a:ext cx="2026553" cy="391033"/>
          </a:xfrm>
          <a:prstGeom prst="rect">
            <a:avLst/>
          </a:prstGeom>
        </p:spPr>
        <p:txBody>
          <a:bodyPr wrap="square" lIns="0" tIns="0" rIns="0" bIns="0" rtlCol="0" anchor="t">
            <a:spAutoFit/>
          </a:bodyPr>
          <a:lstStyle/>
          <a:p>
            <a:pPr algn="ctr">
              <a:lnSpc>
                <a:spcPts val="1526"/>
              </a:lnSpc>
              <a:spcBef>
                <a:spcPct val="0"/>
              </a:spcBef>
            </a:pPr>
            <a:r>
              <a:rPr lang="en-US" sz="1400" b="1" dirty="0">
                <a:solidFill>
                  <a:srgbClr val="4B8A98"/>
                </a:solidFill>
                <a:latin typeface="ABeeZee Bold" panose="020B0604020202020204" charset="0"/>
                <a:ea typeface="Canva Sans Bold"/>
                <a:cs typeface="Canva Sans Bold"/>
                <a:sym typeface="Canva Sans Bold"/>
              </a:rPr>
              <a:t>Dr. Katie Marks-Cogan</a:t>
            </a:r>
          </a:p>
          <a:p>
            <a:pPr algn="ctr">
              <a:lnSpc>
                <a:spcPts val="1526"/>
              </a:lnSpc>
              <a:spcBef>
                <a:spcPct val="0"/>
              </a:spcBef>
            </a:pPr>
            <a:r>
              <a:rPr lang="en-US" sz="1400" b="1" dirty="0">
                <a:solidFill>
                  <a:srgbClr val="4B8A98"/>
                </a:solidFill>
                <a:latin typeface="ABeeZee Bold" panose="020B0604020202020204" charset="0"/>
                <a:ea typeface="Canva Sans Bold"/>
                <a:cs typeface="Canva Sans Bold"/>
                <a:sym typeface="Canva Sans Bold"/>
              </a:rPr>
              <a:t>Clear Allergy</a:t>
            </a:r>
          </a:p>
        </p:txBody>
      </p:sp>
      <p:sp>
        <p:nvSpPr>
          <p:cNvPr id="20" name="TextBox 20"/>
          <p:cNvSpPr txBox="1"/>
          <p:nvPr/>
        </p:nvSpPr>
        <p:spPr>
          <a:xfrm>
            <a:off x="713427" y="9274137"/>
            <a:ext cx="1822733" cy="384721"/>
          </a:xfrm>
          <a:prstGeom prst="rect">
            <a:avLst/>
          </a:prstGeom>
        </p:spPr>
        <p:txBody>
          <a:bodyPr wrap="square" lIns="0" tIns="0" rIns="0" bIns="0" rtlCol="0" anchor="t">
            <a:spAutoFit/>
          </a:bodyPr>
          <a:lstStyle/>
          <a:p>
            <a:pPr algn="ctr">
              <a:lnSpc>
                <a:spcPts val="1526"/>
              </a:lnSpc>
              <a:spcBef>
                <a:spcPct val="0"/>
              </a:spcBef>
            </a:pPr>
            <a:r>
              <a:rPr lang="en-US" sz="1400" dirty="0">
                <a:solidFill>
                  <a:srgbClr val="4B8A98"/>
                </a:solidFill>
                <a:latin typeface="ABeeZee Bold" panose="020B0604020202020204" charset="0"/>
                <a:ea typeface="ABeeZee Bold"/>
                <a:cs typeface="ABeeZee Bold"/>
                <a:sym typeface="ABeeZee Bold"/>
              </a:rPr>
              <a:t>Dr. Princess Ogbogu</a:t>
            </a:r>
          </a:p>
          <a:p>
            <a:pPr algn="ctr">
              <a:lnSpc>
                <a:spcPts val="1526"/>
              </a:lnSpc>
              <a:spcBef>
                <a:spcPct val="0"/>
              </a:spcBef>
            </a:pPr>
            <a:r>
              <a:rPr lang="en-US" sz="1400" dirty="0">
                <a:solidFill>
                  <a:srgbClr val="4B8A98"/>
                </a:solidFill>
                <a:latin typeface="ABeeZee Bold" panose="020B0604020202020204" charset="0"/>
                <a:ea typeface="ABeeZee Bold"/>
                <a:cs typeface="ABeeZee Bold"/>
                <a:sym typeface="ABeeZee Bold"/>
              </a:rPr>
              <a:t>University Hospital</a:t>
            </a:r>
          </a:p>
        </p:txBody>
      </p:sp>
      <p:sp>
        <p:nvSpPr>
          <p:cNvPr id="21" name="TextBox 21"/>
          <p:cNvSpPr txBox="1"/>
          <p:nvPr/>
        </p:nvSpPr>
        <p:spPr>
          <a:xfrm>
            <a:off x="4559555" y="9258300"/>
            <a:ext cx="1500071" cy="384721"/>
          </a:xfrm>
          <a:prstGeom prst="rect">
            <a:avLst/>
          </a:prstGeom>
        </p:spPr>
        <p:txBody>
          <a:bodyPr wrap="square" lIns="0" tIns="0" rIns="0" bIns="0" rtlCol="0" anchor="t">
            <a:spAutoFit/>
          </a:bodyPr>
          <a:lstStyle/>
          <a:p>
            <a:pPr algn="ctr">
              <a:lnSpc>
                <a:spcPts val="1526"/>
              </a:lnSpc>
              <a:spcBef>
                <a:spcPct val="0"/>
              </a:spcBef>
            </a:pPr>
            <a:r>
              <a:rPr lang="en-US" sz="1400" dirty="0">
                <a:solidFill>
                  <a:srgbClr val="4B8A98"/>
                </a:solidFill>
                <a:latin typeface="ABeeZee Bold" panose="020B0604020202020204" charset="0"/>
                <a:ea typeface="ABeeZee Bold"/>
                <a:cs typeface="ABeeZee Bold"/>
                <a:sym typeface="ABeeZee Bold"/>
              </a:rPr>
              <a:t>Dr. Brian Schroer</a:t>
            </a:r>
          </a:p>
          <a:p>
            <a:pPr algn="ctr">
              <a:lnSpc>
                <a:spcPts val="1526"/>
              </a:lnSpc>
              <a:spcBef>
                <a:spcPct val="0"/>
              </a:spcBef>
            </a:pPr>
            <a:r>
              <a:rPr lang="en-US" sz="1400" dirty="0">
                <a:solidFill>
                  <a:srgbClr val="4B8A98"/>
                </a:solidFill>
                <a:latin typeface="ABeeZee Bold" panose="020B0604020202020204" charset="0"/>
                <a:ea typeface="ABeeZee Bold"/>
                <a:cs typeface="ABeeZee Bold"/>
                <a:sym typeface="ABeeZee Bold"/>
              </a:rPr>
              <a:t>Cleveland Clinic </a:t>
            </a:r>
          </a:p>
        </p:txBody>
      </p:sp>
      <p:sp>
        <p:nvSpPr>
          <p:cNvPr id="22" name="TextBox 22"/>
          <p:cNvSpPr txBox="1"/>
          <p:nvPr/>
        </p:nvSpPr>
        <p:spPr>
          <a:xfrm>
            <a:off x="8482438" y="9258300"/>
            <a:ext cx="1354550" cy="384721"/>
          </a:xfrm>
          <a:prstGeom prst="rect">
            <a:avLst/>
          </a:prstGeom>
        </p:spPr>
        <p:txBody>
          <a:bodyPr wrap="square" lIns="0" tIns="0" rIns="0" bIns="0" rtlCol="0" anchor="t">
            <a:spAutoFit/>
          </a:bodyPr>
          <a:lstStyle/>
          <a:p>
            <a:pPr algn="ctr">
              <a:lnSpc>
                <a:spcPts val="1526"/>
              </a:lnSpc>
              <a:spcBef>
                <a:spcPct val="0"/>
              </a:spcBef>
            </a:pPr>
            <a:r>
              <a:rPr lang="en-US" sz="1400">
                <a:solidFill>
                  <a:srgbClr val="4B8A98"/>
                </a:solidFill>
                <a:latin typeface="ABeeZee Bold" panose="020B0604020202020204" charset="0"/>
                <a:ea typeface="ABeeZee Bold"/>
                <a:cs typeface="ABeeZee Bold"/>
                <a:sym typeface="ABeeZee Bold"/>
              </a:rPr>
              <a:t>Dr. Ruchi Shah</a:t>
            </a:r>
          </a:p>
          <a:p>
            <a:pPr algn="ctr">
              <a:lnSpc>
                <a:spcPts val="1526"/>
              </a:lnSpc>
              <a:spcBef>
                <a:spcPct val="0"/>
              </a:spcBef>
            </a:pPr>
            <a:r>
              <a:rPr lang="en-US" sz="1400">
                <a:solidFill>
                  <a:srgbClr val="4B8A98"/>
                </a:solidFill>
                <a:latin typeface="ABeeZee Bold" panose="020B0604020202020204" charset="0"/>
                <a:ea typeface="ABeeZee Bold"/>
                <a:cs typeface="ABeeZee Bold"/>
                <a:sym typeface="ABeeZee Bold"/>
              </a:rPr>
              <a:t>Cleveland Clinic</a:t>
            </a:r>
          </a:p>
        </p:txBody>
      </p:sp>
      <p:sp>
        <p:nvSpPr>
          <p:cNvPr id="23" name="TextBox 23"/>
          <p:cNvSpPr txBox="1"/>
          <p:nvPr/>
        </p:nvSpPr>
        <p:spPr>
          <a:xfrm>
            <a:off x="12055182" y="9257115"/>
            <a:ext cx="1500071" cy="384721"/>
          </a:xfrm>
          <a:prstGeom prst="rect">
            <a:avLst/>
          </a:prstGeom>
        </p:spPr>
        <p:txBody>
          <a:bodyPr wrap="square" lIns="0" tIns="0" rIns="0" bIns="0" rtlCol="0" anchor="t">
            <a:spAutoFit/>
          </a:bodyPr>
          <a:lstStyle/>
          <a:p>
            <a:pPr algn="ctr">
              <a:lnSpc>
                <a:spcPts val="1526"/>
              </a:lnSpc>
              <a:spcBef>
                <a:spcPct val="0"/>
              </a:spcBef>
            </a:pPr>
            <a:r>
              <a:rPr lang="en-US" sz="1400" dirty="0">
                <a:solidFill>
                  <a:srgbClr val="4B8A98"/>
                </a:solidFill>
                <a:latin typeface="ABeeZee Bold" panose="020B0604020202020204" charset="0"/>
                <a:ea typeface="ABeeZee Bold"/>
                <a:cs typeface="ABeeZee Bold"/>
                <a:sym typeface="ABeeZee Bold"/>
              </a:rPr>
              <a:t>Dr. Julie </a:t>
            </a:r>
            <a:r>
              <a:rPr lang="en-US" sz="1400" dirty="0" err="1">
                <a:solidFill>
                  <a:srgbClr val="4B8A98"/>
                </a:solidFill>
                <a:latin typeface="ABeeZee Bold" panose="020B0604020202020204" charset="0"/>
                <a:ea typeface="ABeeZee Bold"/>
                <a:cs typeface="ABeeZee Bold"/>
                <a:sym typeface="ABeeZee Bold"/>
              </a:rPr>
              <a:t>Sterbank</a:t>
            </a:r>
            <a:endParaRPr lang="en-US" sz="1400" dirty="0">
              <a:solidFill>
                <a:srgbClr val="4B8A98"/>
              </a:solidFill>
              <a:latin typeface="ABeeZee Bold" panose="020B0604020202020204" charset="0"/>
              <a:ea typeface="ABeeZee Bold"/>
              <a:cs typeface="ABeeZee Bold"/>
              <a:sym typeface="ABeeZee Bold"/>
            </a:endParaRPr>
          </a:p>
          <a:p>
            <a:pPr algn="ctr">
              <a:lnSpc>
                <a:spcPts val="1526"/>
              </a:lnSpc>
              <a:spcBef>
                <a:spcPct val="0"/>
              </a:spcBef>
            </a:pPr>
            <a:r>
              <a:rPr lang="en-US" sz="1400" dirty="0">
                <a:solidFill>
                  <a:srgbClr val="4B8A98"/>
                </a:solidFill>
                <a:latin typeface="ABeeZee Bold" panose="020B0604020202020204" charset="0"/>
                <a:ea typeface="ABeeZee Bold"/>
                <a:cs typeface="ABeeZee Bold"/>
                <a:sym typeface="ABeeZee Bold"/>
              </a:rPr>
              <a:t>MetroHealth</a:t>
            </a:r>
          </a:p>
        </p:txBody>
      </p:sp>
      <p:sp>
        <p:nvSpPr>
          <p:cNvPr id="24" name="TextBox 24"/>
          <p:cNvSpPr txBox="1"/>
          <p:nvPr/>
        </p:nvSpPr>
        <p:spPr>
          <a:xfrm>
            <a:off x="15031246" y="9246453"/>
            <a:ext cx="2625335" cy="384721"/>
          </a:xfrm>
          <a:prstGeom prst="rect">
            <a:avLst/>
          </a:prstGeom>
        </p:spPr>
        <p:txBody>
          <a:bodyPr wrap="square" lIns="0" tIns="0" rIns="0" bIns="0" rtlCol="0" anchor="t">
            <a:spAutoFit/>
          </a:bodyPr>
          <a:lstStyle/>
          <a:p>
            <a:pPr algn="ctr">
              <a:lnSpc>
                <a:spcPts val="1526"/>
              </a:lnSpc>
              <a:spcBef>
                <a:spcPct val="0"/>
              </a:spcBef>
            </a:pPr>
            <a:r>
              <a:rPr lang="en-US" sz="1400" dirty="0">
                <a:solidFill>
                  <a:srgbClr val="4B8A98"/>
                </a:solidFill>
                <a:latin typeface="ABeeZee Bold" panose="020B0604020202020204" charset="0"/>
                <a:ea typeface="ABeeZee Bold"/>
                <a:cs typeface="ABeeZee Bold"/>
                <a:sym typeface="ABeeZee Bold"/>
              </a:rPr>
              <a:t>Dr. David </a:t>
            </a:r>
            <a:r>
              <a:rPr lang="en-US" sz="1400" dirty="0" err="1">
                <a:solidFill>
                  <a:srgbClr val="4B8A98"/>
                </a:solidFill>
                <a:latin typeface="ABeeZee Bold" panose="020B0604020202020204" charset="0"/>
                <a:ea typeface="ABeeZee Bold"/>
                <a:cs typeface="ABeeZee Bold"/>
                <a:sym typeface="ABeeZee Bold"/>
              </a:rPr>
              <a:t>Stukus</a:t>
            </a:r>
            <a:endParaRPr lang="en-US" sz="1400" dirty="0">
              <a:solidFill>
                <a:srgbClr val="4B8A98"/>
              </a:solidFill>
              <a:latin typeface="ABeeZee Bold" panose="020B0604020202020204" charset="0"/>
              <a:ea typeface="ABeeZee Bold"/>
              <a:cs typeface="ABeeZee Bold"/>
              <a:sym typeface="ABeeZee Bold"/>
            </a:endParaRPr>
          </a:p>
          <a:p>
            <a:pPr algn="ctr">
              <a:lnSpc>
                <a:spcPts val="1526"/>
              </a:lnSpc>
              <a:spcBef>
                <a:spcPct val="0"/>
              </a:spcBef>
            </a:pPr>
            <a:r>
              <a:rPr lang="en-US" sz="1400" dirty="0">
                <a:solidFill>
                  <a:srgbClr val="4B8A98"/>
                </a:solidFill>
                <a:latin typeface="ABeeZee Bold" panose="020B0604020202020204" charset="0"/>
                <a:ea typeface="ABeeZee Bold"/>
                <a:cs typeface="ABeeZee Bold"/>
                <a:sym typeface="ABeeZee Bold"/>
              </a:rPr>
              <a:t>Nationwide Children’s Hospital</a:t>
            </a:r>
          </a:p>
        </p:txBody>
      </p:sp>
      <p:pic>
        <p:nvPicPr>
          <p:cNvPr id="28" name="Picture 27">
            <a:extLst>
              <a:ext uri="{FF2B5EF4-FFF2-40B4-BE49-F238E27FC236}">
                <a16:creationId xmlns:a16="http://schemas.microsoft.com/office/drawing/2014/main" id="{3BBD05A1-2242-0E92-E74C-938F556C2203}"/>
              </a:ext>
            </a:extLst>
          </p:cNvPr>
          <p:cNvPicPr>
            <a:picLocks noChangeAspect="1"/>
          </p:cNvPicPr>
          <p:nvPr/>
        </p:nvPicPr>
        <p:blipFill>
          <a:blip r:embed="rId14"/>
          <a:stretch>
            <a:fillRect/>
          </a:stretch>
        </p:blipFill>
        <p:spPr>
          <a:xfrm>
            <a:off x="2708" y="0"/>
            <a:ext cx="18282583" cy="1028700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1028700" y="2575560"/>
            <a:ext cx="17259300" cy="5922645"/>
          </a:xfrm>
          <a:prstGeom prst="rect">
            <a:avLst/>
          </a:prstGeom>
        </p:spPr>
        <p:txBody>
          <a:bodyPr lIns="0" tIns="0" rIns="0" bIns="0" rtlCol="0" anchor="t">
            <a:spAutoFit/>
          </a:bodyPr>
          <a:lstStyle/>
          <a:p>
            <a:pPr algn="l">
              <a:lnSpc>
                <a:spcPts val="5880"/>
              </a:lnSpc>
              <a:spcBef>
                <a:spcPct val="0"/>
              </a:spcBef>
            </a:pPr>
            <a:r>
              <a:rPr lang="en-US" sz="4200">
                <a:solidFill>
                  <a:srgbClr val="000000"/>
                </a:solidFill>
                <a:latin typeface="ABeeZee"/>
                <a:ea typeface="ABeeZee"/>
                <a:cs typeface="ABeeZee"/>
                <a:sym typeface="ABeeZee"/>
              </a:rPr>
              <a:t>True or false: An individual who is trained in how to administer epinephrine and who, in good faith, recognizes and treats anaphylaxis with epinephrine, may be held liable if there is a bad outcome.</a:t>
            </a:r>
          </a:p>
          <a:p>
            <a:pPr algn="l">
              <a:lnSpc>
                <a:spcPts val="5880"/>
              </a:lnSpc>
              <a:spcBef>
                <a:spcPct val="0"/>
              </a:spcBef>
            </a:pPr>
            <a:endParaRPr lang="en-US" sz="4200">
              <a:solidFill>
                <a:srgbClr val="000000"/>
              </a:solidFill>
              <a:latin typeface="ABeeZee"/>
              <a:ea typeface="ABeeZee"/>
              <a:cs typeface="ABeeZee"/>
              <a:sym typeface="ABeeZee"/>
            </a:endParaRPr>
          </a:p>
          <a:p>
            <a:pPr algn="l">
              <a:lnSpc>
                <a:spcPts val="5880"/>
              </a:lnSpc>
              <a:spcBef>
                <a:spcPct val="0"/>
              </a:spcBef>
            </a:pPr>
            <a:r>
              <a:rPr lang="en-US" sz="4200">
                <a:solidFill>
                  <a:srgbClr val="000000"/>
                </a:solidFill>
                <a:latin typeface="ABeeZee"/>
                <a:ea typeface="ABeeZee"/>
                <a:cs typeface="ABeeZee"/>
                <a:sym typeface="ABeeZee"/>
              </a:rPr>
              <a:t>A. True</a:t>
            </a:r>
          </a:p>
          <a:p>
            <a:pPr algn="l">
              <a:lnSpc>
                <a:spcPts val="5880"/>
              </a:lnSpc>
              <a:spcBef>
                <a:spcPct val="0"/>
              </a:spcBef>
            </a:pPr>
            <a:endParaRPr lang="en-US" sz="4200">
              <a:solidFill>
                <a:srgbClr val="000000"/>
              </a:solidFill>
              <a:latin typeface="ABeeZee"/>
              <a:ea typeface="ABeeZee"/>
              <a:cs typeface="ABeeZee"/>
              <a:sym typeface="ABeeZee"/>
            </a:endParaRPr>
          </a:p>
          <a:p>
            <a:pPr algn="l">
              <a:lnSpc>
                <a:spcPts val="5880"/>
              </a:lnSpc>
              <a:spcBef>
                <a:spcPct val="0"/>
              </a:spcBef>
            </a:pPr>
            <a:r>
              <a:rPr lang="en-US" sz="4200">
                <a:solidFill>
                  <a:srgbClr val="000000"/>
                </a:solidFill>
                <a:latin typeface="ABeeZee"/>
                <a:ea typeface="ABeeZee"/>
                <a:cs typeface="ABeeZee"/>
                <a:sym typeface="ABeeZee"/>
              </a:rPr>
              <a:t>B. False</a:t>
            </a:r>
          </a:p>
        </p:txBody>
      </p:sp>
      <p:sp>
        <p:nvSpPr>
          <p:cNvPr id="5" name="TextBox 5"/>
          <p:cNvSpPr txBox="1"/>
          <p:nvPr/>
        </p:nvSpPr>
        <p:spPr>
          <a:xfrm>
            <a:off x="5868590" y="824966"/>
            <a:ext cx="6704410"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Epinephrine #1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1028700" y="2575560"/>
            <a:ext cx="17259300" cy="6152515"/>
          </a:xfrm>
          <a:prstGeom prst="rect">
            <a:avLst/>
          </a:prstGeom>
        </p:spPr>
        <p:txBody>
          <a:bodyPr lIns="0" tIns="0" rIns="0" bIns="0" rtlCol="0" anchor="t">
            <a:spAutoFit/>
          </a:bodyPr>
          <a:lstStyle/>
          <a:p>
            <a:pPr algn="l">
              <a:lnSpc>
                <a:spcPts val="5880"/>
              </a:lnSpc>
              <a:spcBef>
                <a:spcPct val="0"/>
              </a:spcBef>
            </a:pPr>
            <a:r>
              <a:rPr lang="en-US" sz="4200">
                <a:solidFill>
                  <a:srgbClr val="000000"/>
                </a:solidFill>
                <a:latin typeface="ABeeZee"/>
                <a:ea typeface="ABeeZee"/>
                <a:cs typeface="ABeeZee"/>
                <a:sym typeface="ABeeZee"/>
              </a:rPr>
              <a:t>True or false: An individual who is trained in how to administer epinephrine and who, in good faith, recognizes and treats anaphylaxis with epinephrine, may be held liable if there is a bad outcome.</a:t>
            </a:r>
          </a:p>
          <a:p>
            <a:pPr algn="l">
              <a:lnSpc>
                <a:spcPts val="5880"/>
              </a:lnSpc>
              <a:spcBef>
                <a:spcPct val="0"/>
              </a:spcBef>
            </a:pPr>
            <a:endParaRPr lang="en-US" sz="4200">
              <a:solidFill>
                <a:srgbClr val="000000"/>
              </a:solidFill>
              <a:latin typeface="ABeeZee"/>
              <a:ea typeface="ABeeZee"/>
              <a:cs typeface="ABeeZee"/>
              <a:sym typeface="ABeeZee"/>
            </a:endParaRPr>
          </a:p>
          <a:p>
            <a:pPr algn="l">
              <a:lnSpc>
                <a:spcPts val="5880"/>
              </a:lnSpc>
              <a:spcBef>
                <a:spcPct val="0"/>
              </a:spcBef>
            </a:pPr>
            <a:r>
              <a:rPr lang="en-US" sz="4200">
                <a:solidFill>
                  <a:srgbClr val="000000"/>
                </a:solidFill>
                <a:latin typeface="ABeeZee"/>
                <a:ea typeface="ABeeZee"/>
                <a:cs typeface="ABeeZee"/>
                <a:sym typeface="ABeeZee"/>
              </a:rPr>
              <a:t>A. True</a:t>
            </a:r>
          </a:p>
          <a:p>
            <a:pPr algn="l">
              <a:lnSpc>
                <a:spcPts val="5880"/>
              </a:lnSpc>
              <a:spcBef>
                <a:spcPct val="0"/>
              </a:spcBef>
            </a:pPr>
            <a:endParaRPr lang="en-US" sz="4200">
              <a:solidFill>
                <a:srgbClr val="000000"/>
              </a:solidFill>
              <a:latin typeface="ABeeZee"/>
              <a:ea typeface="ABeeZee"/>
              <a:cs typeface="ABeeZee"/>
              <a:sym typeface="ABeeZee"/>
            </a:endParaRPr>
          </a:p>
          <a:p>
            <a:pPr algn="l">
              <a:lnSpc>
                <a:spcPts val="7840"/>
              </a:lnSpc>
              <a:spcBef>
                <a:spcPct val="0"/>
              </a:spcBef>
            </a:pPr>
            <a:r>
              <a:rPr lang="en-US" sz="5600">
                <a:solidFill>
                  <a:srgbClr val="000000"/>
                </a:solidFill>
                <a:latin typeface="ABeeZee Bold"/>
                <a:ea typeface="ABeeZee Bold"/>
                <a:cs typeface="ABeeZee Bold"/>
                <a:sym typeface="ABeeZee Bold"/>
              </a:rPr>
              <a:t>B. False</a:t>
            </a:r>
          </a:p>
        </p:txBody>
      </p:sp>
      <p:sp>
        <p:nvSpPr>
          <p:cNvPr id="5" name="Freeform 5"/>
          <p:cNvSpPr/>
          <p:nvPr/>
        </p:nvSpPr>
        <p:spPr>
          <a:xfrm>
            <a:off x="3493371" y="8957310"/>
            <a:ext cx="11301259" cy="1186632"/>
          </a:xfrm>
          <a:custGeom>
            <a:avLst/>
            <a:gdLst/>
            <a:ahLst/>
            <a:cxnLst/>
            <a:rect l="l" t="t" r="r" b="b"/>
            <a:pathLst>
              <a:path w="11301259" h="1186632">
                <a:moveTo>
                  <a:pt x="0" y="0"/>
                </a:moveTo>
                <a:lnTo>
                  <a:pt x="11301258" y="0"/>
                </a:lnTo>
                <a:lnTo>
                  <a:pt x="11301258" y="1186632"/>
                </a:lnTo>
                <a:lnTo>
                  <a:pt x="0" y="1186632"/>
                </a:lnTo>
                <a:lnTo>
                  <a:pt x="0" y="0"/>
                </a:lnTo>
                <a:close/>
              </a:path>
            </a:pathLst>
          </a:custGeom>
          <a:blipFill>
            <a:blip r:embed="rId4"/>
            <a:stretch>
              <a:fillRect/>
            </a:stretch>
          </a:blipFill>
        </p:spPr>
        <p:txBody>
          <a:bodyPr/>
          <a:lstStyle/>
          <a:p>
            <a:endParaRPr lang="en-US"/>
          </a:p>
        </p:txBody>
      </p:sp>
      <p:grpSp>
        <p:nvGrpSpPr>
          <p:cNvPr id="6" name="Group 6"/>
          <p:cNvGrpSpPr/>
          <p:nvPr/>
        </p:nvGrpSpPr>
        <p:grpSpPr>
          <a:xfrm>
            <a:off x="4896158" y="5366690"/>
            <a:ext cx="12759962" cy="3224298"/>
            <a:chOff x="0" y="0"/>
            <a:chExt cx="3360648" cy="849198"/>
          </a:xfrm>
        </p:grpSpPr>
        <p:sp>
          <p:nvSpPr>
            <p:cNvPr id="7" name="Freeform 7"/>
            <p:cNvSpPr/>
            <p:nvPr/>
          </p:nvSpPr>
          <p:spPr>
            <a:xfrm>
              <a:off x="0" y="0"/>
              <a:ext cx="3360648" cy="849198"/>
            </a:xfrm>
            <a:custGeom>
              <a:avLst/>
              <a:gdLst/>
              <a:ahLst/>
              <a:cxnLst/>
              <a:rect l="l" t="t" r="r" b="b"/>
              <a:pathLst>
                <a:path w="3360648" h="849198">
                  <a:moveTo>
                    <a:pt x="0" y="0"/>
                  </a:moveTo>
                  <a:lnTo>
                    <a:pt x="3360648" y="0"/>
                  </a:lnTo>
                  <a:lnTo>
                    <a:pt x="3360648" y="849198"/>
                  </a:lnTo>
                  <a:lnTo>
                    <a:pt x="0" y="849198"/>
                  </a:lnTo>
                  <a:close/>
                </a:path>
              </a:pathLst>
            </a:custGeom>
            <a:solidFill>
              <a:srgbClr val="FFFFFF"/>
            </a:solidFill>
          </p:spPr>
          <p:txBody>
            <a:bodyPr/>
            <a:lstStyle/>
            <a:p>
              <a:endParaRPr lang="en-US"/>
            </a:p>
          </p:txBody>
        </p:sp>
        <p:sp>
          <p:nvSpPr>
            <p:cNvPr id="8" name="TextBox 8"/>
            <p:cNvSpPr txBox="1"/>
            <p:nvPr/>
          </p:nvSpPr>
          <p:spPr>
            <a:xfrm>
              <a:off x="0" y="19050"/>
              <a:ext cx="3360648" cy="830148"/>
            </a:xfrm>
            <a:prstGeom prst="rect">
              <a:avLst/>
            </a:prstGeom>
          </p:spPr>
          <p:txBody>
            <a:bodyPr lIns="50800" tIns="50800" rIns="50800" bIns="50800" rtlCol="0" anchor="ctr"/>
            <a:lstStyle/>
            <a:p>
              <a:pPr algn="ctr">
                <a:lnSpc>
                  <a:spcPts val="2289"/>
                </a:lnSpc>
              </a:pPr>
              <a:endParaRPr/>
            </a:p>
          </p:txBody>
        </p:sp>
      </p:grpSp>
      <p:sp>
        <p:nvSpPr>
          <p:cNvPr id="9" name="TextBox 9"/>
          <p:cNvSpPr txBox="1"/>
          <p:nvPr/>
        </p:nvSpPr>
        <p:spPr>
          <a:xfrm>
            <a:off x="5194888" y="5513070"/>
            <a:ext cx="12461232" cy="2850267"/>
          </a:xfrm>
          <a:prstGeom prst="rect">
            <a:avLst/>
          </a:prstGeom>
        </p:spPr>
        <p:txBody>
          <a:bodyPr wrap="square" lIns="0" tIns="0" rIns="0" bIns="0" rtlCol="0" anchor="t">
            <a:spAutoFit/>
          </a:bodyPr>
          <a:lstStyle/>
          <a:p>
            <a:pPr algn="l">
              <a:lnSpc>
                <a:spcPts val="4480"/>
              </a:lnSpc>
              <a:spcBef>
                <a:spcPct val="0"/>
              </a:spcBef>
            </a:pPr>
            <a:r>
              <a:rPr lang="en-US" sz="3200" dirty="0">
                <a:solidFill>
                  <a:srgbClr val="4B8A98"/>
                </a:solidFill>
                <a:latin typeface="ABeeZee Bold"/>
                <a:ea typeface="ABeeZee Bold"/>
                <a:cs typeface="ABeeZee Bold"/>
                <a:sym typeface="ABeeZee Bold"/>
              </a:rPr>
              <a:t>An individual or qualified entity is not subject to criminal prosecution </a:t>
            </a:r>
            <a:r>
              <a:rPr lang="en-US" sz="3200" dirty="0">
                <a:solidFill>
                  <a:srgbClr val="000000"/>
                </a:solidFill>
                <a:latin typeface="ABeeZee Bold"/>
                <a:ea typeface="ABeeZee Bold"/>
                <a:cs typeface="ABeeZee Bold"/>
                <a:sym typeface="ABeeZee Bold"/>
              </a:rPr>
              <a:t>for a violation of section 4731.41 of the Revised Code or criminal prosecution under this chapter</a:t>
            </a:r>
            <a:r>
              <a:rPr lang="en-US" sz="3200" dirty="0">
                <a:solidFill>
                  <a:srgbClr val="4B8A98"/>
                </a:solidFill>
                <a:latin typeface="ABeeZee Bold"/>
                <a:ea typeface="ABeeZee Bold"/>
                <a:cs typeface="ABeeZee Bold"/>
                <a:sym typeface="ABeeZee Bold"/>
              </a:rPr>
              <a:t> if the individual or entity, acting in good faith </a:t>
            </a:r>
            <a:r>
              <a:rPr lang="en-US" sz="3200" dirty="0">
                <a:solidFill>
                  <a:srgbClr val="000000"/>
                </a:solidFill>
                <a:latin typeface="ABeeZee Bold"/>
                <a:ea typeface="ABeeZee Bold"/>
                <a:cs typeface="ABeeZee Bold"/>
                <a:sym typeface="ABeeZee Bold"/>
              </a:rPr>
              <a:t>and in accordance with Chapter 3728. of the Revised Code, </a:t>
            </a:r>
            <a:r>
              <a:rPr lang="en-US" sz="3200" dirty="0">
                <a:solidFill>
                  <a:srgbClr val="4B8A98"/>
                </a:solidFill>
                <a:latin typeface="ABeeZee Bold"/>
                <a:ea typeface="ABeeZee Bold"/>
                <a:cs typeface="ABeeZee Bold"/>
                <a:sym typeface="ABeeZee Bold"/>
              </a:rPr>
              <a:t>administers epinephrine</a:t>
            </a:r>
          </a:p>
        </p:txBody>
      </p:sp>
      <p:sp>
        <p:nvSpPr>
          <p:cNvPr id="10" name="TextBox 10"/>
          <p:cNvSpPr txBox="1"/>
          <p:nvPr/>
        </p:nvSpPr>
        <p:spPr>
          <a:xfrm>
            <a:off x="5868590" y="824966"/>
            <a:ext cx="6780610"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Epinephrine #1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5868590" y="824966"/>
            <a:ext cx="6704410"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Epinephrine #2</a:t>
            </a:r>
          </a:p>
        </p:txBody>
      </p:sp>
      <p:sp>
        <p:nvSpPr>
          <p:cNvPr id="5" name="TextBox 5"/>
          <p:cNvSpPr txBox="1"/>
          <p:nvPr/>
        </p:nvSpPr>
        <p:spPr>
          <a:xfrm>
            <a:off x="1028700" y="3061335"/>
            <a:ext cx="16522244" cy="4142352"/>
          </a:xfrm>
          <a:prstGeom prst="rect">
            <a:avLst/>
          </a:prstGeom>
        </p:spPr>
        <p:txBody>
          <a:bodyPr lIns="0" tIns="0" rIns="0" bIns="0" rtlCol="0" anchor="t">
            <a:spAutoFit/>
          </a:bodyPr>
          <a:lstStyle/>
          <a:p>
            <a:pPr algn="l">
              <a:lnSpc>
                <a:spcPts val="6719"/>
              </a:lnSpc>
              <a:spcBef>
                <a:spcPct val="0"/>
              </a:spcBef>
            </a:pPr>
            <a:r>
              <a:rPr lang="en-US" sz="4799" dirty="0">
                <a:solidFill>
                  <a:srgbClr val="000000"/>
                </a:solidFill>
                <a:latin typeface="ABeeZee"/>
                <a:ea typeface="ABeeZee"/>
                <a:cs typeface="ABeeZee"/>
                <a:sym typeface="ABeeZee"/>
              </a:rPr>
              <a:t>True or false: If epinephrine is used, call 9-1-1. </a:t>
            </a:r>
          </a:p>
          <a:p>
            <a:pPr algn="l">
              <a:lnSpc>
                <a:spcPts val="6719"/>
              </a:lnSpc>
              <a:spcBef>
                <a:spcPct val="0"/>
              </a:spcBef>
            </a:pPr>
            <a:endParaRPr lang="en-US" sz="4799" dirty="0">
              <a:solidFill>
                <a:srgbClr val="000000"/>
              </a:solidFill>
              <a:latin typeface="ABeeZee"/>
              <a:ea typeface="ABeeZee"/>
              <a:cs typeface="ABeeZee"/>
              <a:sym typeface="ABeeZee"/>
            </a:endParaRPr>
          </a:p>
          <a:p>
            <a:pPr algn="l">
              <a:lnSpc>
                <a:spcPts val="6719"/>
              </a:lnSpc>
              <a:spcBef>
                <a:spcPct val="0"/>
              </a:spcBef>
            </a:pPr>
            <a:r>
              <a:rPr lang="en-US" sz="4799" dirty="0">
                <a:solidFill>
                  <a:srgbClr val="000000"/>
                </a:solidFill>
                <a:latin typeface="ABeeZee"/>
                <a:ea typeface="ABeeZee"/>
                <a:cs typeface="ABeeZee"/>
                <a:sym typeface="ABeeZee"/>
              </a:rPr>
              <a:t>A. True</a:t>
            </a:r>
          </a:p>
          <a:p>
            <a:pPr algn="l">
              <a:lnSpc>
                <a:spcPts val="5880"/>
              </a:lnSpc>
              <a:spcBef>
                <a:spcPct val="0"/>
              </a:spcBef>
            </a:pPr>
            <a:endParaRPr lang="en-US" sz="4799" dirty="0">
              <a:solidFill>
                <a:srgbClr val="000000"/>
              </a:solidFill>
              <a:latin typeface="ABeeZee"/>
              <a:ea typeface="ABeeZee"/>
              <a:cs typeface="ABeeZee"/>
              <a:sym typeface="ABeeZee"/>
            </a:endParaRPr>
          </a:p>
          <a:p>
            <a:pPr algn="l">
              <a:lnSpc>
                <a:spcPts val="6719"/>
              </a:lnSpc>
              <a:spcBef>
                <a:spcPct val="0"/>
              </a:spcBef>
            </a:pPr>
            <a:r>
              <a:rPr lang="en-US" sz="4799" dirty="0">
                <a:solidFill>
                  <a:srgbClr val="000000"/>
                </a:solidFill>
                <a:latin typeface="ABeeZee"/>
                <a:ea typeface="ABeeZee"/>
                <a:cs typeface="ABeeZee"/>
                <a:sym typeface="ABeeZee"/>
              </a:rPr>
              <a:t>B. False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1028700" y="2956560"/>
            <a:ext cx="16522244" cy="4283417"/>
          </a:xfrm>
          <a:prstGeom prst="rect">
            <a:avLst/>
          </a:prstGeom>
        </p:spPr>
        <p:txBody>
          <a:bodyPr lIns="0" tIns="0" rIns="0" bIns="0" rtlCol="0" anchor="t">
            <a:spAutoFit/>
          </a:bodyPr>
          <a:lstStyle/>
          <a:p>
            <a:pPr algn="l">
              <a:lnSpc>
                <a:spcPts val="6719"/>
              </a:lnSpc>
              <a:spcBef>
                <a:spcPct val="0"/>
              </a:spcBef>
            </a:pPr>
            <a:r>
              <a:rPr lang="en-US" sz="4799" dirty="0">
                <a:solidFill>
                  <a:srgbClr val="000000"/>
                </a:solidFill>
                <a:latin typeface="ABeeZee"/>
                <a:ea typeface="ABeeZee"/>
                <a:cs typeface="ABeeZee"/>
                <a:sym typeface="ABeeZee"/>
              </a:rPr>
              <a:t>True or false: If epinephrine is used, call 9-1-1. </a:t>
            </a:r>
          </a:p>
          <a:p>
            <a:pPr algn="l">
              <a:lnSpc>
                <a:spcPts val="6719"/>
              </a:lnSpc>
              <a:spcBef>
                <a:spcPct val="0"/>
              </a:spcBef>
            </a:pPr>
            <a:endParaRPr lang="en-US" sz="4799" dirty="0">
              <a:solidFill>
                <a:srgbClr val="000000"/>
              </a:solidFill>
              <a:latin typeface="ABeeZee"/>
              <a:ea typeface="ABeeZee"/>
              <a:cs typeface="ABeeZee"/>
              <a:sym typeface="ABeeZee"/>
            </a:endParaRPr>
          </a:p>
          <a:p>
            <a:pPr algn="l">
              <a:lnSpc>
                <a:spcPts val="7840"/>
              </a:lnSpc>
              <a:spcBef>
                <a:spcPct val="0"/>
              </a:spcBef>
            </a:pPr>
            <a:r>
              <a:rPr lang="en-US" sz="5600" dirty="0">
                <a:solidFill>
                  <a:srgbClr val="000000"/>
                </a:solidFill>
                <a:latin typeface="ABeeZee Bold"/>
                <a:ea typeface="ABeeZee Bold"/>
                <a:cs typeface="ABeeZee Bold"/>
                <a:sym typeface="ABeeZee Bold"/>
              </a:rPr>
              <a:t>A. True</a:t>
            </a:r>
          </a:p>
          <a:p>
            <a:pPr algn="l">
              <a:lnSpc>
                <a:spcPts val="5880"/>
              </a:lnSpc>
              <a:spcBef>
                <a:spcPct val="0"/>
              </a:spcBef>
            </a:pPr>
            <a:endParaRPr lang="en-US" sz="5600" dirty="0">
              <a:solidFill>
                <a:srgbClr val="000000"/>
              </a:solidFill>
              <a:latin typeface="ABeeZee Bold"/>
              <a:ea typeface="ABeeZee Bold"/>
              <a:cs typeface="ABeeZee Bold"/>
              <a:sym typeface="ABeeZee Bold"/>
            </a:endParaRPr>
          </a:p>
          <a:p>
            <a:pPr algn="l">
              <a:lnSpc>
                <a:spcPts val="6719"/>
              </a:lnSpc>
              <a:spcBef>
                <a:spcPct val="0"/>
              </a:spcBef>
            </a:pPr>
            <a:r>
              <a:rPr lang="en-US" sz="4799" dirty="0">
                <a:solidFill>
                  <a:srgbClr val="000000"/>
                </a:solidFill>
                <a:latin typeface="ABeeZee"/>
                <a:ea typeface="ABeeZee"/>
                <a:cs typeface="ABeeZee"/>
                <a:sym typeface="ABeeZee"/>
              </a:rPr>
              <a:t>B. False</a:t>
            </a:r>
          </a:p>
        </p:txBody>
      </p:sp>
      <p:grpSp>
        <p:nvGrpSpPr>
          <p:cNvPr id="5" name="Group 5"/>
          <p:cNvGrpSpPr/>
          <p:nvPr/>
        </p:nvGrpSpPr>
        <p:grpSpPr>
          <a:xfrm>
            <a:off x="4827059" y="5113327"/>
            <a:ext cx="12898160" cy="4928740"/>
            <a:chOff x="0" y="0"/>
            <a:chExt cx="3397046" cy="1298104"/>
          </a:xfrm>
        </p:grpSpPr>
        <p:sp>
          <p:nvSpPr>
            <p:cNvPr id="6" name="Freeform 6"/>
            <p:cNvSpPr/>
            <p:nvPr/>
          </p:nvSpPr>
          <p:spPr>
            <a:xfrm>
              <a:off x="0" y="0"/>
              <a:ext cx="3397046" cy="1298104"/>
            </a:xfrm>
            <a:custGeom>
              <a:avLst/>
              <a:gdLst/>
              <a:ahLst/>
              <a:cxnLst/>
              <a:rect l="l" t="t" r="r" b="b"/>
              <a:pathLst>
                <a:path w="3397046" h="1298104">
                  <a:moveTo>
                    <a:pt x="0" y="0"/>
                  </a:moveTo>
                  <a:lnTo>
                    <a:pt x="3397046" y="0"/>
                  </a:lnTo>
                  <a:lnTo>
                    <a:pt x="3397046" y="1298104"/>
                  </a:lnTo>
                  <a:lnTo>
                    <a:pt x="0" y="1298104"/>
                  </a:lnTo>
                  <a:close/>
                </a:path>
              </a:pathLst>
            </a:custGeom>
            <a:solidFill>
              <a:srgbClr val="FFFFFF"/>
            </a:solidFill>
          </p:spPr>
          <p:txBody>
            <a:bodyPr/>
            <a:lstStyle/>
            <a:p>
              <a:endParaRPr lang="en-US"/>
            </a:p>
          </p:txBody>
        </p:sp>
        <p:sp>
          <p:nvSpPr>
            <p:cNvPr id="7" name="TextBox 7"/>
            <p:cNvSpPr txBox="1"/>
            <p:nvPr/>
          </p:nvSpPr>
          <p:spPr>
            <a:xfrm>
              <a:off x="0" y="19050"/>
              <a:ext cx="3397046" cy="1279054"/>
            </a:xfrm>
            <a:prstGeom prst="rect">
              <a:avLst/>
            </a:prstGeom>
          </p:spPr>
          <p:txBody>
            <a:bodyPr lIns="50800" tIns="50800" rIns="50800" bIns="50800" rtlCol="0" anchor="ctr"/>
            <a:lstStyle/>
            <a:p>
              <a:pPr algn="ctr">
                <a:lnSpc>
                  <a:spcPts val="2289"/>
                </a:lnSpc>
              </a:pPr>
              <a:endParaRPr/>
            </a:p>
          </p:txBody>
        </p:sp>
      </p:grpSp>
      <p:sp>
        <p:nvSpPr>
          <p:cNvPr id="8" name="TextBox 8"/>
          <p:cNvSpPr txBox="1"/>
          <p:nvPr/>
        </p:nvSpPr>
        <p:spPr>
          <a:xfrm>
            <a:off x="5182426" y="5238056"/>
            <a:ext cx="12783112" cy="4722575"/>
          </a:xfrm>
          <a:prstGeom prst="rect">
            <a:avLst/>
          </a:prstGeom>
        </p:spPr>
        <p:txBody>
          <a:bodyPr lIns="0" tIns="0" rIns="0" bIns="0" rtlCol="0" anchor="t">
            <a:spAutoFit/>
          </a:bodyPr>
          <a:lstStyle/>
          <a:p>
            <a:pPr algn="l">
              <a:lnSpc>
                <a:spcPts val="4480"/>
              </a:lnSpc>
              <a:spcBef>
                <a:spcPct val="0"/>
              </a:spcBef>
            </a:pPr>
            <a:r>
              <a:rPr lang="en-US" sz="3200" dirty="0">
                <a:solidFill>
                  <a:srgbClr val="4B8A98"/>
                </a:solidFill>
                <a:latin typeface="ABeeZee Bold"/>
                <a:ea typeface="ABeeZee Bold"/>
                <a:cs typeface="ABeeZee Bold"/>
                <a:sym typeface="ABeeZee Bold"/>
              </a:rPr>
              <a:t>•Epinephrine treats the life-threatening reaction ANAPHYLAXIS. Multiple doses may be required.</a:t>
            </a:r>
          </a:p>
          <a:p>
            <a:pPr algn="l">
              <a:lnSpc>
                <a:spcPts val="2800"/>
              </a:lnSpc>
              <a:spcBef>
                <a:spcPct val="0"/>
              </a:spcBef>
            </a:pPr>
            <a:endParaRPr lang="en-US" sz="3200" dirty="0">
              <a:solidFill>
                <a:srgbClr val="4B8A98"/>
              </a:solidFill>
              <a:latin typeface="ABeeZee Bold"/>
              <a:ea typeface="ABeeZee Bold"/>
              <a:cs typeface="ABeeZee Bold"/>
              <a:sym typeface="ABeeZee Bold"/>
            </a:endParaRPr>
          </a:p>
          <a:p>
            <a:pPr algn="l">
              <a:lnSpc>
                <a:spcPts val="4480"/>
              </a:lnSpc>
              <a:spcBef>
                <a:spcPct val="0"/>
              </a:spcBef>
            </a:pPr>
            <a:r>
              <a:rPr lang="en-US" sz="3200" dirty="0">
                <a:solidFill>
                  <a:srgbClr val="4B8A98"/>
                </a:solidFill>
                <a:latin typeface="ABeeZee Bold"/>
                <a:ea typeface="ABeeZee Bold"/>
                <a:cs typeface="ABeeZee Bold"/>
                <a:sym typeface="ABeeZee Bold"/>
              </a:rPr>
              <a:t>•ANAPHYLAXIS is dangerous and requires immediate medical attention, even if symptoms are improving. </a:t>
            </a:r>
          </a:p>
          <a:p>
            <a:pPr algn="l">
              <a:lnSpc>
                <a:spcPts val="2800"/>
              </a:lnSpc>
              <a:spcBef>
                <a:spcPct val="0"/>
              </a:spcBef>
            </a:pPr>
            <a:endParaRPr lang="en-US" sz="3200" dirty="0">
              <a:solidFill>
                <a:srgbClr val="4B8A98"/>
              </a:solidFill>
              <a:latin typeface="ABeeZee Bold"/>
              <a:ea typeface="ABeeZee Bold"/>
              <a:cs typeface="ABeeZee Bold"/>
              <a:sym typeface="ABeeZee Bold"/>
            </a:endParaRPr>
          </a:p>
          <a:p>
            <a:pPr algn="l">
              <a:lnSpc>
                <a:spcPts val="4480"/>
              </a:lnSpc>
              <a:spcBef>
                <a:spcPct val="0"/>
              </a:spcBef>
            </a:pPr>
            <a:r>
              <a:rPr lang="en-US" sz="3200" dirty="0">
                <a:solidFill>
                  <a:srgbClr val="4B8A98"/>
                </a:solidFill>
                <a:latin typeface="ABeeZee Bold"/>
                <a:ea typeface="ABeeZee Bold"/>
                <a:cs typeface="ABeeZee Bold"/>
                <a:sym typeface="ABeeZee Bold"/>
              </a:rPr>
              <a:t>•A person experiencing anaphylaxis needs to be treated with epinephrine and call 9-1-1, not because epinephrine is dangerous (it is not) but because anaphylaxis is dangerous. </a:t>
            </a:r>
          </a:p>
        </p:txBody>
      </p:sp>
      <p:sp>
        <p:nvSpPr>
          <p:cNvPr id="9" name="TextBox 9"/>
          <p:cNvSpPr txBox="1"/>
          <p:nvPr/>
        </p:nvSpPr>
        <p:spPr>
          <a:xfrm>
            <a:off x="5868590" y="824966"/>
            <a:ext cx="6704410"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Epinephrine #2</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1229244" y="2798260"/>
            <a:ext cx="16030056" cy="6049645"/>
          </a:xfrm>
          <a:prstGeom prst="rect">
            <a:avLst/>
          </a:prstGeom>
        </p:spPr>
        <p:txBody>
          <a:bodyPr lIns="0" tIns="0" rIns="0" bIns="0" rtlCol="0" anchor="t">
            <a:spAutoFit/>
          </a:bodyPr>
          <a:lstStyle/>
          <a:p>
            <a:pPr algn="l">
              <a:lnSpc>
                <a:spcPts val="6719"/>
              </a:lnSpc>
              <a:spcBef>
                <a:spcPct val="0"/>
              </a:spcBef>
            </a:pPr>
            <a:r>
              <a:rPr lang="en-US" sz="4800" dirty="0">
                <a:solidFill>
                  <a:srgbClr val="000000"/>
                </a:solidFill>
                <a:latin typeface="ABeeZee"/>
                <a:ea typeface="ABeeZee"/>
                <a:cs typeface="ABeeZee"/>
                <a:sym typeface="ABeeZee"/>
              </a:rPr>
              <a:t>True or false: Epinephrine should only be administered for anaphylaxis in a person with a known diagnosis of food allergy.</a:t>
            </a:r>
          </a:p>
          <a:p>
            <a:pPr algn="l">
              <a:lnSpc>
                <a:spcPts val="6719"/>
              </a:lnSpc>
              <a:spcBef>
                <a:spcPct val="0"/>
              </a:spcBef>
            </a:pPr>
            <a:endParaRPr lang="en-US" sz="4800" dirty="0">
              <a:solidFill>
                <a:srgbClr val="000000"/>
              </a:solidFill>
              <a:latin typeface="ABeeZee"/>
              <a:ea typeface="ABeeZee"/>
              <a:cs typeface="ABeeZee"/>
              <a:sym typeface="ABeeZee"/>
            </a:endParaRPr>
          </a:p>
          <a:p>
            <a:pPr algn="l">
              <a:lnSpc>
                <a:spcPts val="6719"/>
              </a:lnSpc>
              <a:spcBef>
                <a:spcPct val="0"/>
              </a:spcBef>
            </a:pPr>
            <a:r>
              <a:rPr lang="en-US" sz="4800" dirty="0">
                <a:solidFill>
                  <a:srgbClr val="000000"/>
                </a:solidFill>
                <a:latin typeface="ABeeZee"/>
                <a:ea typeface="ABeeZee"/>
                <a:cs typeface="ABeeZee"/>
                <a:sym typeface="ABeeZee"/>
              </a:rPr>
              <a:t>A. True</a:t>
            </a:r>
          </a:p>
          <a:p>
            <a:pPr algn="l">
              <a:lnSpc>
                <a:spcPts val="6719"/>
              </a:lnSpc>
              <a:spcBef>
                <a:spcPct val="0"/>
              </a:spcBef>
            </a:pPr>
            <a:endParaRPr lang="en-US" sz="4800" dirty="0">
              <a:solidFill>
                <a:srgbClr val="000000"/>
              </a:solidFill>
              <a:latin typeface="ABeeZee"/>
              <a:ea typeface="ABeeZee"/>
              <a:cs typeface="ABeeZee"/>
              <a:sym typeface="ABeeZee"/>
            </a:endParaRPr>
          </a:p>
          <a:p>
            <a:pPr algn="l">
              <a:lnSpc>
                <a:spcPts val="7840"/>
              </a:lnSpc>
              <a:spcBef>
                <a:spcPct val="0"/>
              </a:spcBef>
            </a:pPr>
            <a:r>
              <a:rPr lang="en-US" sz="4800" dirty="0">
                <a:solidFill>
                  <a:srgbClr val="000000"/>
                </a:solidFill>
                <a:latin typeface="ABeeZee" panose="020B0604020202020204" charset="0"/>
                <a:ea typeface="ABeeZee Bold"/>
                <a:cs typeface="ABeeZee Bold"/>
                <a:sym typeface="ABeeZee Bold"/>
              </a:rPr>
              <a:t>B. False</a:t>
            </a:r>
          </a:p>
        </p:txBody>
      </p:sp>
      <p:sp>
        <p:nvSpPr>
          <p:cNvPr id="9" name="TextBox 9"/>
          <p:cNvSpPr txBox="1"/>
          <p:nvPr/>
        </p:nvSpPr>
        <p:spPr>
          <a:xfrm>
            <a:off x="5868590" y="824966"/>
            <a:ext cx="6704410"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Epinephrine #3</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a:extLst>
            <a:ext uri="{FF2B5EF4-FFF2-40B4-BE49-F238E27FC236}">
              <a16:creationId xmlns:a16="http://schemas.microsoft.com/office/drawing/2014/main" id="{6CB0FFA2-2EB4-D83D-0ABA-9A0D3E6B23F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72CF2BA-04C7-595B-1F47-7F2EC3FC9CFD}"/>
              </a:ext>
            </a:extLst>
          </p:cNvPr>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a:extLst>
              <a:ext uri="{FF2B5EF4-FFF2-40B4-BE49-F238E27FC236}">
                <a16:creationId xmlns:a16="http://schemas.microsoft.com/office/drawing/2014/main" id="{FEB383FA-683E-EB16-1F15-82B3B8691DAA}"/>
              </a:ext>
            </a:extLst>
          </p:cNvPr>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a:extLst>
              <a:ext uri="{FF2B5EF4-FFF2-40B4-BE49-F238E27FC236}">
                <a16:creationId xmlns:a16="http://schemas.microsoft.com/office/drawing/2014/main" id="{C3F04E92-1CA3-FBC6-6A6B-9EE74FD98781}"/>
              </a:ext>
            </a:extLst>
          </p:cNvPr>
          <p:cNvSpPr txBox="1"/>
          <p:nvPr/>
        </p:nvSpPr>
        <p:spPr>
          <a:xfrm>
            <a:off x="1229244" y="2798260"/>
            <a:ext cx="16030056" cy="6049645"/>
          </a:xfrm>
          <a:prstGeom prst="rect">
            <a:avLst/>
          </a:prstGeom>
        </p:spPr>
        <p:txBody>
          <a:bodyPr lIns="0" tIns="0" rIns="0" bIns="0" rtlCol="0" anchor="t">
            <a:spAutoFit/>
          </a:bodyPr>
          <a:lstStyle/>
          <a:p>
            <a:pPr algn="l">
              <a:lnSpc>
                <a:spcPts val="6719"/>
              </a:lnSpc>
              <a:spcBef>
                <a:spcPct val="0"/>
              </a:spcBef>
            </a:pPr>
            <a:r>
              <a:rPr lang="en-US" sz="4800">
                <a:solidFill>
                  <a:srgbClr val="000000"/>
                </a:solidFill>
                <a:latin typeface="ABeeZee"/>
                <a:ea typeface="ABeeZee"/>
                <a:cs typeface="ABeeZee"/>
                <a:sym typeface="ABeeZee"/>
              </a:rPr>
              <a:t>True or false: Epinephrine should only be administered for anaphylaxis in a person with a known diagnosis of food allergy.</a:t>
            </a:r>
          </a:p>
          <a:p>
            <a:pPr algn="l">
              <a:lnSpc>
                <a:spcPts val="6719"/>
              </a:lnSpc>
              <a:spcBef>
                <a:spcPct val="0"/>
              </a:spcBef>
            </a:pPr>
            <a:endParaRPr lang="en-US" sz="4800">
              <a:solidFill>
                <a:srgbClr val="000000"/>
              </a:solidFill>
              <a:latin typeface="ABeeZee"/>
              <a:ea typeface="ABeeZee"/>
              <a:cs typeface="ABeeZee"/>
              <a:sym typeface="ABeeZee"/>
            </a:endParaRPr>
          </a:p>
          <a:p>
            <a:pPr algn="l">
              <a:lnSpc>
                <a:spcPts val="6719"/>
              </a:lnSpc>
              <a:spcBef>
                <a:spcPct val="0"/>
              </a:spcBef>
            </a:pPr>
            <a:r>
              <a:rPr lang="en-US" sz="4800">
                <a:solidFill>
                  <a:srgbClr val="000000"/>
                </a:solidFill>
                <a:latin typeface="ABeeZee"/>
                <a:ea typeface="ABeeZee"/>
                <a:cs typeface="ABeeZee"/>
                <a:sym typeface="ABeeZee"/>
              </a:rPr>
              <a:t>A. True</a:t>
            </a:r>
          </a:p>
          <a:p>
            <a:pPr algn="l">
              <a:lnSpc>
                <a:spcPts val="6719"/>
              </a:lnSpc>
              <a:spcBef>
                <a:spcPct val="0"/>
              </a:spcBef>
            </a:pPr>
            <a:endParaRPr lang="en-US" sz="4800">
              <a:solidFill>
                <a:srgbClr val="000000"/>
              </a:solidFill>
              <a:latin typeface="ABeeZee"/>
              <a:ea typeface="ABeeZee"/>
              <a:cs typeface="ABeeZee"/>
              <a:sym typeface="ABeeZee"/>
            </a:endParaRPr>
          </a:p>
          <a:p>
            <a:pPr algn="l">
              <a:lnSpc>
                <a:spcPts val="7840"/>
              </a:lnSpc>
              <a:spcBef>
                <a:spcPct val="0"/>
              </a:spcBef>
            </a:pPr>
            <a:r>
              <a:rPr lang="en-US" sz="5600">
                <a:solidFill>
                  <a:srgbClr val="000000"/>
                </a:solidFill>
                <a:latin typeface="ABeeZee Bold"/>
                <a:ea typeface="ABeeZee Bold"/>
                <a:cs typeface="ABeeZee Bold"/>
                <a:sym typeface="ABeeZee Bold"/>
              </a:rPr>
              <a:t>B. False</a:t>
            </a:r>
          </a:p>
        </p:txBody>
      </p:sp>
      <p:grpSp>
        <p:nvGrpSpPr>
          <p:cNvPr id="5" name="Group 5">
            <a:extLst>
              <a:ext uri="{FF2B5EF4-FFF2-40B4-BE49-F238E27FC236}">
                <a16:creationId xmlns:a16="http://schemas.microsoft.com/office/drawing/2014/main" id="{432DCBF5-BD7C-D7ED-C201-54A28C924D90}"/>
              </a:ext>
            </a:extLst>
          </p:cNvPr>
          <p:cNvGrpSpPr/>
          <p:nvPr/>
        </p:nvGrpSpPr>
        <p:grpSpPr>
          <a:xfrm>
            <a:off x="5264686" y="4744799"/>
            <a:ext cx="12137489" cy="5159070"/>
            <a:chOff x="0" y="0"/>
            <a:chExt cx="3196705" cy="1358768"/>
          </a:xfrm>
        </p:grpSpPr>
        <p:sp>
          <p:nvSpPr>
            <p:cNvPr id="6" name="Freeform 6">
              <a:extLst>
                <a:ext uri="{FF2B5EF4-FFF2-40B4-BE49-F238E27FC236}">
                  <a16:creationId xmlns:a16="http://schemas.microsoft.com/office/drawing/2014/main" id="{4D41AF0F-0D77-6BC2-D31C-88F39D3A377B}"/>
                </a:ext>
              </a:extLst>
            </p:cNvPr>
            <p:cNvSpPr/>
            <p:nvPr/>
          </p:nvSpPr>
          <p:spPr>
            <a:xfrm>
              <a:off x="0" y="0"/>
              <a:ext cx="3196705" cy="1358768"/>
            </a:xfrm>
            <a:custGeom>
              <a:avLst/>
              <a:gdLst/>
              <a:ahLst/>
              <a:cxnLst/>
              <a:rect l="l" t="t" r="r" b="b"/>
              <a:pathLst>
                <a:path w="3196705" h="1358768">
                  <a:moveTo>
                    <a:pt x="0" y="0"/>
                  </a:moveTo>
                  <a:lnTo>
                    <a:pt x="3196705" y="0"/>
                  </a:lnTo>
                  <a:lnTo>
                    <a:pt x="3196705" y="1358768"/>
                  </a:lnTo>
                  <a:lnTo>
                    <a:pt x="0" y="1358768"/>
                  </a:lnTo>
                  <a:close/>
                </a:path>
              </a:pathLst>
            </a:custGeom>
            <a:solidFill>
              <a:srgbClr val="FFFFFF"/>
            </a:solidFill>
          </p:spPr>
          <p:txBody>
            <a:bodyPr/>
            <a:lstStyle/>
            <a:p>
              <a:endParaRPr lang="en-US"/>
            </a:p>
          </p:txBody>
        </p:sp>
        <p:sp>
          <p:nvSpPr>
            <p:cNvPr id="7" name="TextBox 7">
              <a:extLst>
                <a:ext uri="{FF2B5EF4-FFF2-40B4-BE49-F238E27FC236}">
                  <a16:creationId xmlns:a16="http://schemas.microsoft.com/office/drawing/2014/main" id="{DF72BEA8-3AA3-4096-BD70-AF226D37AC96}"/>
                </a:ext>
              </a:extLst>
            </p:cNvPr>
            <p:cNvSpPr txBox="1"/>
            <p:nvPr/>
          </p:nvSpPr>
          <p:spPr>
            <a:xfrm>
              <a:off x="0" y="19050"/>
              <a:ext cx="3196705" cy="1339718"/>
            </a:xfrm>
            <a:prstGeom prst="rect">
              <a:avLst/>
            </a:prstGeom>
          </p:spPr>
          <p:txBody>
            <a:bodyPr lIns="50800" tIns="50800" rIns="50800" bIns="50800" rtlCol="0" anchor="ctr"/>
            <a:lstStyle/>
            <a:p>
              <a:pPr algn="ctr">
                <a:lnSpc>
                  <a:spcPts val="2289"/>
                </a:lnSpc>
              </a:pPr>
              <a:endParaRPr/>
            </a:p>
          </p:txBody>
        </p:sp>
      </p:grpSp>
      <p:sp>
        <p:nvSpPr>
          <p:cNvPr id="8" name="TextBox 8">
            <a:extLst>
              <a:ext uri="{FF2B5EF4-FFF2-40B4-BE49-F238E27FC236}">
                <a16:creationId xmlns:a16="http://schemas.microsoft.com/office/drawing/2014/main" id="{3ACAB64A-DBD1-C05A-463C-FFD34E0027FE}"/>
              </a:ext>
            </a:extLst>
          </p:cNvPr>
          <p:cNvSpPr txBox="1"/>
          <p:nvPr/>
        </p:nvSpPr>
        <p:spPr>
          <a:xfrm>
            <a:off x="5425568" y="4838627"/>
            <a:ext cx="11815726" cy="4373505"/>
          </a:xfrm>
          <a:prstGeom prst="rect">
            <a:avLst/>
          </a:prstGeom>
        </p:spPr>
        <p:txBody>
          <a:bodyPr lIns="0" tIns="0" rIns="0" bIns="0" rtlCol="0" anchor="t">
            <a:spAutoFit/>
          </a:bodyPr>
          <a:lstStyle/>
          <a:p>
            <a:pPr algn="l">
              <a:lnSpc>
                <a:spcPts val="4759"/>
              </a:lnSpc>
              <a:spcBef>
                <a:spcPct val="0"/>
              </a:spcBef>
            </a:pPr>
            <a:r>
              <a:rPr lang="en-US" sz="3399" dirty="0">
                <a:solidFill>
                  <a:srgbClr val="4B8A98"/>
                </a:solidFill>
                <a:latin typeface="ABeeZee Bold"/>
                <a:ea typeface="ABeeZee Bold"/>
                <a:cs typeface="ABeeZee Bold"/>
                <a:sym typeface="ABeeZee Bold"/>
              </a:rPr>
              <a:t>• Many individuals do not readily share their food allergy status.</a:t>
            </a:r>
          </a:p>
          <a:p>
            <a:pPr algn="l">
              <a:lnSpc>
                <a:spcPts val="2800"/>
              </a:lnSpc>
              <a:spcBef>
                <a:spcPct val="0"/>
              </a:spcBef>
            </a:pPr>
            <a:endParaRPr lang="en-US" sz="3399" dirty="0">
              <a:solidFill>
                <a:srgbClr val="4B8A98"/>
              </a:solidFill>
              <a:latin typeface="ABeeZee Bold"/>
              <a:ea typeface="ABeeZee Bold"/>
              <a:cs typeface="ABeeZee Bold"/>
              <a:sym typeface="ABeeZee Bold"/>
            </a:endParaRPr>
          </a:p>
          <a:p>
            <a:pPr algn="l">
              <a:lnSpc>
                <a:spcPts val="4759"/>
              </a:lnSpc>
              <a:spcBef>
                <a:spcPct val="0"/>
              </a:spcBef>
            </a:pPr>
            <a:r>
              <a:rPr lang="en-US" sz="3399" dirty="0">
                <a:solidFill>
                  <a:srgbClr val="4B8A98"/>
                </a:solidFill>
                <a:latin typeface="ABeeZee Bold"/>
                <a:ea typeface="ABeeZee Bold"/>
                <a:cs typeface="ABeeZee Bold"/>
                <a:sym typeface="ABeeZee Bold"/>
              </a:rPr>
              <a:t>• Only about half of the customers who had a reaction (53.9 percent) informed restaurant staff beforehand about the allergy.</a:t>
            </a:r>
          </a:p>
          <a:p>
            <a:pPr algn="l">
              <a:lnSpc>
                <a:spcPts val="2800"/>
              </a:lnSpc>
              <a:spcBef>
                <a:spcPct val="0"/>
              </a:spcBef>
            </a:pPr>
            <a:endParaRPr lang="en-US" sz="3399" dirty="0">
              <a:solidFill>
                <a:srgbClr val="4B8A98"/>
              </a:solidFill>
              <a:latin typeface="ABeeZee Bold"/>
              <a:ea typeface="ABeeZee Bold"/>
              <a:cs typeface="ABeeZee Bold"/>
              <a:sym typeface="ABeeZee Bold"/>
            </a:endParaRPr>
          </a:p>
          <a:p>
            <a:pPr algn="l">
              <a:lnSpc>
                <a:spcPts val="4759"/>
              </a:lnSpc>
              <a:spcBef>
                <a:spcPct val="0"/>
              </a:spcBef>
            </a:pPr>
            <a:r>
              <a:rPr lang="en-US" sz="3399" dirty="0">
                <a:solidFill>
                  <a:srgbClr val="4B8A98"/>
                </a:solidFill>
                <a:latin typeface="ABeeZee Bold"/>
                <a:ea typeface="ABeeZee Bold"/>
                <a:cs typeface="ABeeZee Bold"/>
                <a:sym typeface="ABeeZee Bold"/>
              </a:rPr>
              <a:t>• Epinephrine is very safe!</a:t>
            </a:r>
          </a:p>
        </p:txBody>
      </p:sp>
      <p:sp>
        <p:nvSpPr>
          <p:cNvPr id="9" name="TextBox 9">
            <a:extLst>
              <a:ext uri="{FF2B5EF4-FFF2-40B4-BE49-F238E27FC236}">
                <a16:creationId xmlns:a16="http://schemas.microsoft.com/office/drawing/2014/main" id="{96C9D158-B52C-779D-4417-AC9F138D5DB3}"/>
              </a:ext>
            </a:extLst>
          </p:cNvPr>
          <p:cNvSpPr txBox="1"/>
          <p:nvPr/>
        </p:nvSpPr>
        <p:spPr>
          <a:xfrm>
            <a:off x="5868590" y="824966"/>
            <a:ext cx="6704410"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Epinephrine #3</a:t>
            </a:r>
          </a:p>
        </p:txBody>
      </p:sp>
    </p:spTree>
    <p:extLst>
      <p:ext uri="{BB962C8B-B14F-4D97-AF65-F5344CB8AC3E}">
        <p14:creationId xmlns:p14="http://schemas.microsoft.com/office/powerpoint/2010/main" val="35951743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Freeform 4"/>
          <p:cNvSpPr/>
          <p:nvPr/>
        </p:nvSpPr>
        <p:spPr>
          <a:xfrm>
            <a:off x="1028700" y="3675470"/>
            <a:ext cx="3785422" cy="2519672"/>
          </a:xfrm>
          <a:custGeom>
            <a:avLst/>
            <a:gdLst/>
            <a:ahLst/>
            <a:cxnLst/>
            <a:rect l="l" t="t" r="r" b="b"/>
            <a:pathLst>
              <a:path w="3785422" h="2519672">
                <a:moveTo>
                  <a:pt x="0" y="0"/>
                </a:moveTo>
                <a:lnTo>
                  <a:pt x="3785422" y="0"/>
                </a:lnTo>
                <a:lnTo>
                  <a:pt x="3785422" y="2519672"/>
                </a:lnTo>
                <a:lnTo>
                  <a:pt x="0" y="2519672"/>
                </a:lnTo>
                <a:lnTo>
                  <a:pt x="0" y="0"/>
                </a:lnTo>
                <a:close/>
              </a:path>
            </a:pathLst>
          </a:custGeom>
          <a:blipFill>
            <a:blip r:embed="rId4"/>
            <a:stretch>
              <a:fillRect/>
            </a:stretch>
          </a:blipFill>
        </p:spPr>
        <p:txBody>
          <a:bodyPr/>
          <a:lstStyle/>
          <a:p>
            <a:endParaRPr lang="en-US"/>
          </a:p>
        </p:txBody>
      </p:sp>
      <p:sp>
        <p:nvSpPr>
          <p:cNvPr id="5" name="Freeform 5"/>
          <p:cNvSpPr/>
          <p:nvPr/>
        </p:nvSpPr>
        <p:spPr>
          <a:xfrm>
            <a:off x="6824601" y="3675470"/>
            <a:ext cx="4155667" cy="2519672"/>
          </a:xfrm>
          <a:custGeom>
            <a:avLst/>
            <a:gdLst/>
            <a:ahLst/>
            <a:cxnLst/>
            <a:rect l="l" t="t" r="r" b="b"/>
            <a:pathLst>
              <a:path w="4155667" h="2519672">
                <a:moveTo>
                  <a:pt x="0" y="0"/>
                </a:moveTo>
                <a:lnTo>
                  <a:pt x="4155667" y="0"/>
                </a:lnTo>
                <a:lnTo>
                  <a:pt x="4155667" y="2519672"/>
                </a:lnTo>
                <a:lnTo>
                  <a:pt x="0" y="2519672"/>
                </a:lnTo>
                <a:lnTo>
                  <a:pt x="0" y="0"/>
                </a:lnTo>
                <a:close/>
              </a:path>
            </a:pathLst>
          </a:custGeom>
          <a:blipFill>
            <a:blip r:embed="rId5"/>
            <a:stretch>
              <a:fillRect/>
            </a:stretch>
          </a:blipFill>
        </p:spPr>
        <p:txBody>
          <a:bodyPr/>
          <a:lstStyle/>
          <a:p>
            <a:endParaRPr lang="en-US"/>
          </a:p>
        </p:txBody>
      </p:sp>
      <p:sp>
        <p:nvSpPr>
          <p:cNvPr id="6" name="Freeform 6"/>
          <p:cNvSpPr/>
          <p:nvPr/>
        </p:nvSpPr>
        <p:spPr>
          <a:xfrm>
            <a:off x="13825748" y="3795104"/>
            <a:ext cx="2519672" cy="2519672"/>
          </a:xfrm>
          <a:custGeom>
            <a:avLst/>
            <a:gdLst/>
            <a:ahLst/>
            <a:cxnLst/>
            <a:rect l="l" t="t" r="r" b="b"/>
            <a:pathLst>
              <a:path w="2519672" h="2519672">
                <a:moveTo>
                  <a:pt x="0" y="0"/>
                </a:moveTo>
                <a:lnTo>
                  <a:pt x="2519671" y="0"/>
                </a:lnTo>
                <a:lnTo>
                  <a:pt x="2519671" y="2519672"/>
                </a:lnTo>
                <a:lnTo>
                  <a:pt x="0" y="2519672"/>
                </a:lnTo>
                <a:lnTo>
                  <a:pt x="0" y="0"/>
                </a:lnTo>
                <a:close/>
              </a:path>
            </a:pathLst>
          </a:custGeom>
          <a:blipFill>
            <a:blip r:embed="rId6"/>
            <a:stretch>
              <a:fillRect/>
            </a:stretch>
          </a:blipFill>
        </p:spPr>
        <p:txBody>
          <a:bodyPr/>
          <a:lstStyle/>
          <a:p>
            <a:endParaRPr lang="en-US"/>
          </a:p>
        </p:txBody>
      </p:sp>
      <p:sp>
        <p:nvSpPr>
          <p:cNvPr id="7" name="Freeform 7"/>
          <p:cNvSpPr/>
          <p:nvPr/>
        </p:nvSpPr>
        <p:spPr>
          <a:xfrm>
            <a:off x="1128972" y="6981526"/>
            <a:ext cx="3584878" cy="2698027"/>
          </a:xfrm>
          <a:custGeom>
            <a:avLst/>
            <a:gdLst/>
            <a:ahLst/>
            <a:cxnLst/>
            <a:rect l="l" t="t" r="r" b="b"/>
            <a:pathLst>
              <a:path w="3584878" h="2698027">
                <a:moveTo>
                  <a:pt x="0" y="0"/>
                </a:moveTo>
                <a:lnTo>
                  <a:pt x="3584878" y="0"/>
                </a:lnTo>
                <a:lnTo>
                  <a:pt x="3584878" y="2698026"/>
                </a:lnTo>
                <a:lnTo>
                  <a:pt x="0" y="2698026"/>
                </a:lnTo>
                <a:lnTo>
                  <a:pt x="0" y="0"/>
                </a:lnTo>
                <a:close/>
              </a:path>
            </a:pathLst>
          </a:custGeom>
          <a:blipFill>
            <a:blip r:embed="rId7"/>
            <a:stretch>
              <a:fillRect/>
            </a:stretch>
          </a:blipFill>
        </p:spPr>
        <p:txBody>
          <a:bodyPr/>
          <a:lstStyle/>
          <a:p>
            <a:endParaRPr lang="en-US"/>
          </a:p>
        </p:txBody>
      </p:sp>
      <p:sp>
        <p:nvSpPr>
          <p:cNvPr id="8" name="Freeform 8"/>
          <p:cNvSpPr/>
          <p:nvPr/>
        </p:nvSpPr>
        <p:spPr>
          <a:xfrm>
            <a:off x="6862778" y="6981526"/>
            <a:ext cx="4079313" cy="2698027"/>
          </a:xfrm>
          <a:custGeom>
            <a:avLst/>
            <a:gdLst/>
            <a:ahLst/>
            <a:cxnLst/>
            <a:rect l="l" t="t" r="r" b="b"/>
            <a:pathLst>
              <a:path w="4079313" h="2698027">
                <a:moveTo>
                  <a:pt x="0" y="0"/>
                </a:moveTo>
                <a:lnTo>
                  <a:pt x="4079313" y="0"/>
                </a:lnTo>
                <a:lnTo>
                  <a:pt x="4079313" y="2698026"/>
                </a:lnTo>
                <a:lnTo>
                  <a:pt x="0" y="2698026"/>
                </a:lnTo>
                <a:lnTo>
                  <a:pt x="0" y="0"/>
                </a:lnTo>
                <a:close/>
              </a:path>
            </a:pathLst>
          </a:custGeom>
          <a:blipFill>
            <a:blip r:embed="rId8"/>
            <a:stretch>
              <a:fillRect/>
            </a:stretch>
          </a:blipFill>
        </p:spPr>
        <p:txBody>
          <a:bodyPr/>
          <a:lstStyle/>
          <a:p>
            <a:endParaRPr lang="en-US"/>
          </a:p>
        </p:txBody>
      </p:sp>
      <p:sp>
        <p:nvSpPr>
          <p:cNvPr id="9" name="Freeform 9"/>
          <p:cNvSpPr/>
          <p:nvPr/>
        </p:nvSpPr>
        <p:spPr>
          <a:xfrm>
            <a:off x="13091019" y="6963956"/>
            <a:ext cx="3981684" cy="2662674"/>
          </a:xfrm>
          <a:custGeom>
            <a:avLst/>
            <a:gdLst/>
            <a:ahLst/>
            <a:cxnLst/>
            <a:rect l="l" t="t" r="r" b="b"/>
            <a:pathLst>
              <a:path w="3981684" h="2662674">
                <a:moveTo>
                  <a:pt x="0" y="0"/>
                </a:moveTo>
                <a:lnTo>
                  <a:pt x="3981685" y="0"/>
                </a:lnTo>
                <a:lnTo>
                  <a:pt x="3981685" y="2662674"/>
                </a:lnTo>
                <a:lnTo>
                  <a:pt x="0" y="2662674"/>
                </a:lnTo>
                <a:lnTo>
                  <a:pt x="0" y="0"/>
                </a:lnTo>
                <a:close/>
              </a:path>
            </a:pathLst>
          </a:custGeom>
          <a:blipFill>
            <a:blip r:embed="rId9"/>
            <a:stretch>
              <a:fillRect/>
            </a:stretch>
          </a:blipFill>
        </p:spPr>
        <p:txBody>
          <a:bodyPr/>
          <a:lstStyle/>
          <a:p>
            <a:endParaRPr lang="en-US"/>
          </a:p>
        </p:txBody>
      </p:sp>
      <p:sp>
        <p:nvSpPr>
          <p:cNvPr id="10" name="TextBox 10"/>
          <p:cNvSpPr txBox="1"/>
          <p:nvPr/>
        </p:nvSpPr>
        <p:spPr>
          <a:xfrm>
            <a:off x="4223571" y="824966"/>
            <a:ext cx="10107155"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What is Cross Contact?</a:t>
            </a:r>
          </a:p>
        </p:txBody>
      </p:sp>
      <p:sp>
        <p:nvSpPr>
          <p:cNvPr id="11" name="TextBox 11"/>
          <p:cNvSpPr txBox="1"/>
          <p:nvPr/>
        </p:nvSpPr>
        <p:spPr>
          <a:xfrm>
            <a:off x="0" y="2295869"/>
            <a:ext cx="18288000" cy="1027176"/>
          </a:xfrm>
          <a:prstGeom prst="rect">
            <a:avLst/>
          </a:prstGeom>
        </p:spPr>
        <p:txBody>
          <a:bodyPr lIns="0" tIns="0" rIns="0" bIns="0" rtlCol="0" anchor="t">
            <a:spAutoFit/>
          </a:bodyPr>
          <a:lstStyle/>
          <a:p>
            <a:pPr algn="ctr">
              <a:lnSpc>
                <a:spcPts val="4032"/>
              </a:lnSpc>
            </a:pPr>
            <a:r>
              <a:rPr lang="en-US" sz="3600" dirty="0">
                <a:solidFill>
                  <a:srgbClr val="000000"/>
                </a:solidFill>
                <a:latin typeface="ABeeZee"/>
                <a:ea typeface="ABeeZee"/>
                <a:cs typeface="ABeeZee"/>
                <a:sym typeface="ABeeZee"/>
              </a:rPr>
              <a:t>Cross-contact occurs when one food comes into contact with another food. These amounts can be so small that they may not be seen. Sources include:</a:t>
            </a:r>
          </a:p>
        </p:txBody>
      </p:sp>
      <p:sp>
        <p:nvSpPr>
          <p:cNvPr id="12" name="TextBox 12"/>
          <p:cNvSpPr txBox="1"/>
          <p:nvPr/>
        </p:nvSpPr>
        <p:spPr>
          <a:xfrm>
            <a:off x="2310833" y="6248101"/>
            <a:ext cx="1221156" cy="547370"/>
          </a:xfrm>
          <a:prstGeom prst="rect">
            <a:avLst/>
          </a:prstGeom>
        </p:spPr>
        <p:txBody>
          <a:bodyPr lIns="0" tIns="0" rIns="0" bIns="0" rtlCol="0" anchor="t">
            <a:spAutoFit/>
          </a:bodyPr>
          <a:lstStyle/>
          <a:p>
            <a:pPr algn="ctr">
              <a:lnSpc>
                <a:spcPts val="4480"/>
              </a:lnSpc>
              <a:spcBef>
                <a:spcPct val="0"/>
              </a:spcBef>
            </a:pPr>
            <a:r>
              <a:rPr lang="en-US" sz="3200" dirty="0">
                <a:solidFill>
                  <a:srgbClr val="4B8A98"/>
                </a:solidFill>
                <a:latin typeface="ABeeZee Bold"/>
                <a:ea typeface="ABeeZee Bold"/>
                <a:cs typeface="ABeeZee Bold"/>
                <a:sym typeface="ABeeZee Bold"/>
              </a:rPr>
              <a:t>Hands</a:t>
            </a:r>
          </a:p>
        </p:txBody>
      </p:sp>
      <p:sp>
        <p:nvSpPr>
          <p:cNvPr id="13" name="TextBox 13"/>
          <p:cNvSpPr txBox="1"/>
          <p:nvPr/>
        </p:nvSpPr>
        <p:spPr>
          <a:xfrm>
            <a:off x="187079" y="9698602"/>
            <a:ext cx="5585945" cy="541943"/>
          </a:xfrm>
          <a:prstGeom prst="rect">
            <a:avLst/>
          </a:prstGeom>
        </p:spPr>
        <p:txBody>
          <a:bodyPr wrap="square" lIns="0" tIns="0" rIns="0" bIns="0" rtlCol="0" anchor="t">
            <a:spAutoFit/>
          </a:bodyPr>
          <a:lstStyle/>
          <a:p>
            <a:pPr algn="ctr">
              <a:lnSpc>
                <a:spcPts val="4480"/>
              </a:lnSpc>
              <a:spcBef>
                <a:spcPct val="0"/>
              </a:spcBef>
            </a:pPr>
            <a:r>
              <a:rPr lang="en-US" sz="3200" dirty="0">
                <a:solidFill>
                  <a:srgbClr val="4B8A98"/>
                </a:solidFill>
                <a:latin typeface="ABeeZee Bold"/>
                <a:ea typeface="ABeeZee Bold"/>
                <a:cs typeface="ABeeZee Bold"/>
                <a:sym typeface="ABeeZee Bold"/>
              </a:rPr>
              <a:t>Refrigerator/Storage Area</a:t>
            </a:r>
          </a:p>
        </p:txBody>
      </p:sp>
      <p:sp>
        <p:nvSpPr>
          <p:cNvPr id="14" name="TextBox 14"/>
          <p:cNvSpPr txBox="1"/>
          <p:nvPr/>
        </p:nvSpPr>
        <p:spPr>
          <a:xfrm>
            <a:off x="6571106" y="6248101"/>
            <a:ext cx="4782694" cy="547370"/>
          </a:xfrm>
          <a:prstGeom prst="rect">
            <a:avLst/>
          </a:prstGeom>
        </p:spPr>
        <p:txBody>
          <a:bodyPr wrap="square" lIns="0" tIns="0" rIns="0" bIns="0" rtlCol="0" anchor="t">
            <a:spAutoFit/>
          </a:bodyPr>
          <a:lstStyle/>
          <a:p>
            <a:pPr algn="ctr">
              <a:lnSpc>
                <a:spcPts val="4480"/>
              </a:lnSpc>
              <a:spcBef>
                <a:spcPct val="0"/>
              </a:spcBef>
            </a:pPr>
            <a:r>
              <a:rPr lang="en-US" sz="3200" dirty="0">
                <a:solidFill>
                  <a:srgbClr val="4B8A98"/>
                </a:solidFill>
                <a:latin typeface="ABeeZee Bold"/>
                <a:ea typeface="ABeeZee Bold"/>
                <a:cs typeface="ABeeZee Bold"/>
                <a:sym typeface="ABeeZee Bold"/>
              </a:rPr>
              <a:t>Cutting Boards/Surfaces</a:t>
            </a:r>
          </a:p>
        </p:txBody>
      </p:sp>
      <p:sp>
        <p:nvSpPr>
          <p:cNvPr id="15" name="TextBox 15"/>
          <p:cNvSpPr txBox="1"/>
          <p:nvPr/>
        </p:nvSpPr>
        <p:spPr>
          <a:xfrm>
            <a:off x="14330727" y="6248101"/>
            <a:ext cx="1509712" cy="547370"/>
          </a:xfrm>
          <a:prstGeom prst="rect">
            <a:avLst/>
          </a:prstGeom>
        </p:spPr>
        <p:txBody>
          <a:bodyPr lIns="0" tIns="0" rIns="0" bIns="0" rtlCol="0" anchor="t">
            <a:spAutoFit/>
          </a:bodyPr>
          <a:lstStyle/>
          <a:p>
            <a:pPr algn="ctr">
              <a:lnSpc>
                <a:spcPts val="4480"/>
              </a:lnSpc>
              <a:spcBef>
                <a:spcPct val="0"/>
              </a:spcBef>
            </a:pPr>
            <a:r>
              <a:rPr lang="en-US" sz="3200">
                <a:solidFill>
                  <a:srgbClr val="4B8A98"/>
                </a:solidFill>
                <a:latin typeface="ABeeZee Bold"/>
                <a:ea typeface="ABeeZee Bold"/>
                <a:cs typeface="ABeeZee Bold"/>
                <a:sym typeface="ABeeZee Bold"/>
              </a:rPr>
              <a:t>Utensils</a:t>
            </a:r>
          </a:p>
        </p:txBody>
      </p:sp>
      <p:sp>
        <p:nvSpPr>
          <p:cNvPr id="16" name="TextBox 16"/>
          <p:cNvSpPr txBox="1"/>
          <p:nvPr/>
        </p:nvSpPr>
        <p:spPr>
          <a:xfrm>
            <a:off x="6477000" y="9709856"/>
            <a:ext cx="4753386" cy="541943"/>
          </a:xfrm>
          <a:prstGeom prst="rect">
            <a:avLst/>
          </a:prstGeom>
        </p:spPr>
        <p:txBody>
          <a:bodyPr wrap="square" lIns="0" tIns="0" rIns="0" bIns="0" rtlCol="0" anchor="t">
            <a:spAutoFit/>
          </a:bodyPr>
          <a:lstStyle/>
          <a:p>
            <a:pPr algn="ctr">
              <a:lnSpc>
                <a:spcPts val="4480"/>
              </a:lnSpc>
              <a:spcBef>
                <a:spcPct val="0"/>
              </a:spcBef>
            </a:pPr>
            <a:r>
              <a:rPr lang="en-US" sz="3200" dirty="0">
                <a:solidFill>
                  <a:srgbClr val="4B8A98"/>
                </a:solidFill>
                <a:latin typeface="ABeeZee Bold"/>
                <a:ea typeface="ABeeZee Bold"/>
                <a:cs typeface="ABeeZee Bold"/>
                <a:sym typeface="ABeeZee Bold"/>
              </a:rPr>
              <a:t>Condiments/Containers</a:t>
            </a:r>
          </a:p>
        </p:txBody>
      </p:sp>
      <p:sp>
        <p:nvSpPr>
          <p:cNvPr id="17" name="TextBox 17"/>
          <p:cNvSpPr txBox="1"/>
          <p:nvPr/>
        </p:nvSpPr>
        <p:spPr>
          <a:xfrm>
            <a:off x="13291808" y="9626630"/>
            <a:ext cx="3762733" cy="541943"/>
          </a:xfrm>
          <a:prstGeom prst="rect">
            <a:avLst/>
          </a:prstGeom>
        </p:spPr>
        <p:txBody>
          <a:bodyPr wrap="square" lIns="0" tIns="0" rIns="0" bIns="0" rtlCol="0" anchor="t">
            <a:spAutoFit/>
          </a:bodyPr>
          <a:lstStyle/>
          <a:p>
            <a:pPr algn="ctr">
              <a:lnSpc>
                <a:spcPts val="4480"/>
              </a:lnSpc>
              <a:spcBef>
                <a:spcPct val="0"/>
              </a:spcBef>
            </a:pPr>
            <a:r>
              <a:rPr lang="en-US" sz="3200" dirty="0">
                <a:solidFill>
                  <a:srgbClr val="4B8A98"/>
                </a:solidFill>
                <a:latin typeface="ABeeZee Bold"/>
                <a:ea typeface="ABeeZee Bold"/>
                <a:cs typeface="ABeeZee Bold"/>
                <a:sym typeface="ABeeZee Bold"/>
              </a:rPr>
              <a:t>Cooking Surfaces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6216082" y="824966"/>
            <a:ext cx="6052117"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Cross Contact</a:t>
            </a:r>
          </a:p>
        </p:txBody>
      </p:sp>
      <p:sp>
        <p:nvSpPr>
          <p:cNvPr id="5" name="TextBox 5"/>
          <p:cNvSpPr txBox="1"/>
          <p:nvPr/>
        </p:nvSpPr>
        <p:spPr>
          <a:xfrm>
            <a:off x="1028700" y="2757905"/>
            <a:ext cx="16230600" cy="6918961"/>
          </a:xfrm>
          <a:prstGeom prst="rect">
            <a:avLst/>
          </a:prstGeom>
        </p:spPr>
        <p:txBody>
          <a:bodyPr lIns="0" tIns="0" rIns="0" bIns="0" rtlCol="0" anchor="t">
            <a:spAutoFit/>
          </a:bodyPr>
          <a:lstStyle/>
          <a:p>
            <a:pPr algn="l">
              <a:lnSpc>
                <a:spcPts val="5040"/>
              </a:lnSpc>
            </a:pPr>
            <a:r>
              <a:rPr lang="en-US" sz="3600" dirty="0">
                <a:solidFill>
                  <a:srgbClr val="000000"/>
                </a:solidFill>
                <a:latin typeface="ABeeZee Bold"/>
                <a:ea typeface="ABeeZee Bold"/>
                <a:cs typeface="ABeeZee Bold"/>
                <a:sym typeface="ABeeZee Bold"/>
              </a:rPr>
              <a:t>WAYS TO AVOID CROSS CONTACT:</a:t>
            </a:r>
          </a:p>
          <a:p>
            <a:pPr algn="l">
              <a:lnSpc>
                <a:spcPts val="3359"/>
              </a:lnSpc>
            </a:pPr>
            <a:endParaRPr lang="en-US" sz="3600" dirty="0">
              <a:solidFill>
                <a:srgbClr val="000000"/>
              </a:solidFill>
              <a:latin typeface="ABeeZee Bold"/>
              <a:ea typeface="ABeeZee Bold"/>
              <a:cs typeface="ABeeZee Bold"/>
              <a:sym typeface="ABeeZee Bold"/>
            </a:endParaRPr>
          </a:p>
          <a:p>
            <a:pPr algn="l">
              <a:lnSpc>
                <a:spcPts val="5040"/>
              </a:lnSpc>
              <a:spcBef>
                <a:spcPct val="0"/>
              </a:spcBef>
            </a:pPr>
            <a:r>
              <a:rPr lang="en-US" sz="3600" dirty="0">
                <a:solidFill>
                  <a:srgbClr val="000000"/>
                </a:solidFill>
                <a:latin typeface="ABeeZee"/>
                <a:ea typeface="ABeeZee"/>
                <a:cs typeface="ABeeZee"/>
                <a:sym typeface="ABeeZee"/>
              </a:rPr>
              <a:t>•Cook allergy safe meal first, use allergy safe utensils</a:t>
            </a:r>
          </a:p>
          <a:p>
            <a:pPr algn="l">
              <a:lnSpc>
                <a:spcPts val="2800"/>
              </a:lnSpc>
              <a:spcBef>
                <a:spcPct val="0"/>
              </a:spcBef>
            </a:pPr>
            <a:endParaRPr lang="en-US" sz="3600" dirty="0">
              <a:solidFill>
                <a:srgbClr val="000000"/>
              </a:solidFill>
              <a:latin typeface="ABeeZee"/>
              <a:ea typeface="ABeeZee"/>
              <a:cs typeface="ABeeZee"/>
              <a:sym typeface="ABeeZee"/>
            </a:endParaRPr>
          </a:p>
          <a:p>
            <a:pPr algn="l">
              <a:lnSpc>
                <a:spcPts val="5040"/>
              </a:lnSpc>
              <a:spcBef>
                <a:spcPct val="0"/>
              </a:spcBef>
            </a:pPr>
            <a:r>
              <a:rPr lang="en-US" sz="3600" dirty="0">
                <a:solidFill>
                  <a:srgbClr val="000000"/>
                </a:solidFill>
                <a:latin typeface="ABeeZee"/>
                <a:ea typeface="ABeeZee"/>
                <a:cs typeface="ABeeZee"/>
                <a:sym typeface="ABeeZee"/>
              </a:rPr>
              <a:t>•Prepare meals on top of barriers like cutting boards, foil or deli paper</a:t>
            </a:r>
          </a:p>
          <a:p>
            <a:pPr algn="l">
              <a:lnSpc>
                <a:spcPts val="2800"/>
              </a:lnSpc>
              <a:spcBef>
                <a:spcPct val="0"/>
              </a:spcBef>
            </a:pPr>
            <a:endParaRPr lang="en-US" sz="3600" dirty="0">
              <a:solidFill>
                <a:srgbClr val="000000"/>
              </a:solidFill>
              <a:latin typeface="ABeeZee"/>
              <a:ea typeface="ABeeZee"/>
              <a:cs typeface="ABeeZee"/>
              <a:sym typeface="ABeeZee"/>
            </a:endParaRPr>
          </a:p>
          <a:p>
            <a:pPr algn="l">
              <a:lnSpc>
                <a:spcPts val="5040"/>
              </a:lnSpc>
              <a:spcBef>
                <a:spcPct val="0"/>
              </a:spcBef>
            </a:pPr>
            <a:r>
              <a:rPr lang="en-US" sz="3600" dirty="0">
                <a:solidFill>
                  <a:srgbClr val="000000"/>
                </a:solidFill>
                <a:latin typeface="ABeeZee"/>
                <a:ea typeface="ABeeZee"/>
                <a:cs typeface="ABeeZee"/>
                <a:sym typeface="ABeeZee"/>
              </a:rPr>
              <a:t>•Keep safe food away (cover) because other foods may splatter</a:t>
            </a:r>
          </a:p>
          <a:p>
            <a:pPr algn="l">
              <a:lnSpc>
                <a:spcPts val="2800"/>
              </a:lnSpc>
              <a:spcBef>
                <a:spcPct val="0"/>
              </a:spcBef>
            </a:pPr>
            <a:endParaRPr lang="en-US" sz="3600" dirty="0">
              <a:solidFill>
                <a:srgbClr val="000000"/>
              </a:solidFill>
              <a:latin typeface="ABeeZee"/>
              <a:ea typeface="ABeeZee"/>
              <a:cs typeface="ABeeZee"/>
              <a:sym typeface="ABeeZee"/>
            </a:endParaRPr>
          </a:p>
          <a:p>
            <a:pPr algn="l">
              <a:lnSpc>
                <a:spcPts val="5040"/>
              </a:lnSpc>
              <a:spcBef>
                <a:spcPct val="0"/>
              </a:spcBef>
            </a:pPr>
            <a:r>
              <a:rPr lang="en-US" sz="3600" dirty="0">
                <a:solidFill>
                  <a:srgbClr val="000000"/>
                </a:solidFill>
                <a:latin typeface="ABeeZee"/>
                <a:ea typeface="ABeeZee"/>
                <a:cs typeface="ABeeZee"/>
                <a:sym typeface="ABeeZee"/>
              </a:rPr>
              <a:t>•If a mistake is made you cannot just remove the allergen, microgram amount can be fatal</a:t>
            </a:r>
          </a:p>
          <a:p>
            <a:pPr algn="l">
              <a:lnSpc>
                <a:spcPts val="2800"/>
              </a:lnSpc>
              <a:spcBef>
                <a:spcPct val="0"/>
              </a:spcBef>
            </a:pPr>
            <a:endParaRPr lang="en-US" sz="3600" dirty="0">
              <a:solidFill>
                <a:srgbClr val="000000"/>
              </a:solidFill>
              <a:latin typeface="ABeeZee"/>
              <a:ea typeface="ABeeZee"/>
              <a:cs typeface="ABeeZee"/>
              <a:sym typeface="ABeeZee"/>
            </a:endParaRPr>
          </a:p>
          <a:p>
            <a:pPr algn="l">
              <a:lnSpc>
                <a:spcPts val="5040"/>
              </a:lnSpc>
              <a:spcBef>
                <a:spcPct val="0"/>
              </a:spcBef>
            </a:pPr>
            <a:r>
              <a:rPr lang="en-US" sz="3600" dirty="0">
                <a:solidFill>
                  <a:srgbClr val="000000"/>
                </a:solidFill>
                <a:latin typeface="ABeeZee"/>
                <a:ea typeface="ABeeZee"/>
                <a:cs typeface="ABeeZee"/>
                <a:sym typeface="ABeeZee"/>
              </a:rPr>
              <a:t>•Wash hands (change gloves), cookware and utensils with soap and water. Sanitizing gels or just water will not remove the allergens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6526964" y="824966"/>
            <a:ext cx="5436436"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Be Prepared</a:t>
            </a:r>
          </a:p>
        </p:txBody>
      </p:sp>
      <p:sp>
        <p:nvSpPr>
          <p:cNvPr id="5" name="TextBox 5"/>
          <p:cNvSpPr txBox="1"/>
          <p:nvPr/>
        </p:nvSpPr>
        <p:spPr>
          <a:xfrm>
            <a:off x="1229244" y="3158832"/>
            <a:ext cx="6632632" cy="6239850"/>
          </a:xfrm>
          <a:prstGeom prst="rect">
            <a:avLst/>
          </a:prstGeom>
        </p:spPr>
        <p:txBody>
          <a:bodyPr lIns="0" tIns="0" rIns="0" bIns="0" rtlCol="0" anchor="t">
            <a:spAutoFit/>
          </a:bodyPr>
          <a:lstStyle/>
          <a:p>
            <a:pPr algn="l">
              <a:lnSpc>
                <a:spcPts val="5040"/>
              </a:lnSpc>
            </a:pPr>
            <a:r>
              <a:rPr lang="en-US" sz="3600" dirty="0">
                <a:solidFill>
                  <a:srgbClr val="000000"/>
                </a:solidFill>
                <a:latin typeface="ABeeZee"/>
                <a:ea typeface="ABeeZee"/>
                <a:cs typeface="ABeeZee"/>
                <a:sym typeface="ABeeZee"/>
              </a:rPr>
              <a:t>Discuss risks for exposure</a:t>
            </a:r>
          </a:p>
          <a:p>
            <a:pPr algn="l">
              <a:lnSpc>
                <a:spcPts val="2800"/>
              </a:lnSpc>
              <a:spcBef>
                <a:spcPct val="0"/>
              </a:spcBef>
            </a:pPr>
            <a:endParaRPr lang="en-US" sz="3600" dirty="0">
              <a:solidFill>
                <a:srgbClr val="000000"/>
              </a:solidFill>
              <a:latin typeface="ABeeZee"/>
              <a:ea typeface="ABeeZee"/>
              <a:cs typeface="ABeeZee"/>
              <a:sym typeface="ABeeZee"/>
            </a:endParaRPr>
          </a:p>
          <a:p>
            <a:pPr marL="777240" lvl="1" indent="-388620" algn="l">
              <a:lnSpc>
                <a:spcPts val="5040"/>
              </a:lnSpc>
              <a:buFont typeface="Arial"/>
              <a:buChar char="•"/>
            </a:pPr>
            <a:r>
              <a:rPr lang="en-US" sz="3600" dirty="0">
                <a:solidFill>
                  <a:srgbClr val="000000"/>
                </a:solidFill>
                <a:latin typeface="ABeeZee"/>
                <a:ea typeface="ABeeZee"/>
                <a:cs typeface="ABeeZee"/>
                <a:sym typeface="ABeeZee"/>
              </a:rPr>
              <a:t>Cross-contact</a:t>
            </a:r>
          </a:p>
          <a:p>
            <a:pPr marL="1234440" lvl="2" indent="-388620">
              <a:lnSpc>
                <a:spcPts val="5040"/>
              </a:lnSpc>
              <a:buFont typeface="Arial"/>
              <a:buChar char="•"/>
            </a:pPr>
            <a:r>
              <a:rPr lang="en-US" sz="3600" dirty="0">
                <a:solidFill>
                  <a:srgbClr val="000000"/>
                </a:solidFill>
                <a:latin typeface="ABeeZee"/>
                <a:ea typeface="ABeeZee"/>
                <a:cs typeface="ABeeZee"/>
                <a:sym typeface="ABeeZee"/>
              </a:rPr>
              <a:t>Sharing utensils and drinks</a:t>
            </a:r>
          </a:p>
          <a:p>
            <a:pPr algn="l">
              <a:lnSpc>
                <a:spcPts val="2800"/>
              </a:lnSpc>
            </a:pPr>
            <a:endParaRPr lang="en-US" sz="3600" dirty="0">
              <a:solidFill>
                <a:srgbClr val="000000"/>
              </a:solidFill>
              <a:latin typeface="ABeeZee"/>
              <a:ea typeface="ABeeZee"/>
              <a:cs typeface="ABeeZee"/>
              <a:sym typeface="ABeeZee"/>
            </a:endParaRPr>
          </a:p>
          <a:p>
            <a:pPr marL="777240" lvl="1" indent="-388620" algn="l">
              <a:lnSpc>
                <a:spcPts val="5040"/>
              </a:lnSpc>
              <a:buFont typeface="Arial"/>
              <a:buChar char="•"/>
            </a:pPr>
            <a:r>
              <a:rPr lang="en-US" sz="3600" dirty="0">
                <a:solidFill>
                  <a:srgbClr val="000000"/>
                </a:solidFill>
                <a:latin typeface="ABeeZee"/>
                <a:ea typeface="ABeeZee"/>
                <a:cs typeface="ABeeZee"/>
                <a:sym typeface="ABeeZee"/>
              </a:rPr>
              <a:t>Dating/Kissing</a:t>
            </a:r>
          </a:p>
          <a:p>
            <a:pPr marL="388620" lvl="1" algn="l">
              <a:lnSpc>
                <a:spcPts val="5040"/>
              </a:lnSpc>
            </a:pPr>
            <a:endParaRPr lang="en-US" sz="3600" dirty="0">
              <a:solidFill>
                <a:srgbClr val="000000"/>
              </a:solidFill>
              <a:latin typeface="ABeeZee"/>
              <a:ea typeface="ABeeZee"/>
              <a:cs typeface="ABeeZee"/>
              <a:sym typeface="ABeeZee"/>
            </a:endParaRPr>
          </a:p>
          <a:p>
            <a:pPr indent="-68580">
              <a:lnSpc>
                <a:spcPts val="5040"/>
              </a:lnSpc>
            </a:pPr>
            <a:r>
              <a:rPr lang="en-US" sz="3600" dirty="0">
                <a:solidFill>
                  <a:srgbClr val="000000"/>
                </a:solidFill>
                <a:latin typeface="ABeeZee"/>
                <a:ea typeface="ABeeZee"/>
                <a:cs typeface="ABeeZee"/>
                <a:sym typeface="ABeeZee"/>
              </a:rPr>
              <a:t>Ask and tell about prior reactions</a:t>
            </a:r>
          </a:p>
          <a:p>
            <a:pPr algn="l">
              <a:lnSpc>
                <a:spcPts val="2800"/>
              </a:lnSpc>
            </a:pPr>
            <a:endParaRPr lang="en-US" sz="3600" dirty="0">
              <a:solidFill>
                <a:srgbClr val="000000"/>
              </a:solidFill>
              <a:latin typeface="ABeeZee"/>
              <a:ea typeface="ABeeZee"/>
              <a:cs typeface="ABeeZee"/>
              <a:sym typeface="ABeeZee"/>
            </a:endParaRPr>
          </a:p>
        </p:txBody>
      </p:sp>
      <p:sp>
        <p:nvSpPr>
          <p:cNvPr id="6" name="TextBox 6"/>
          <p:cNvSpPr txBox="1"/>
          <p:nvPr/>
        </p:nvSpPr>
        <p:spPr>
          <a:xfrm>
            <a:off x="9144000" y="3158832"/>
            <a:ext cx="8614138" cy="4585871"/>
          </a:xfrm>
          <a:prstGeom prst="rect">
            <a:avLst/>
          </a:prstGeom>
        </p:spPr>
        <p:txBody>
          <a:bodyPr lIns="0" tIns="0" rIns="0" bIns="0" rtlCol="0" anchor="t">
            <a:spAutoFit/>
          </a:bodyPr>
          <a:lstStyle/>
          <a:p>
            <a:pPr algn="l">
              <a:lnSpc>
                <a:spcPts val="5040"/>
              </a:lnSpc>
            </a:pPr>
            <a:r>
              <a:rPr lang="en-US" sz="3600" dirty="0">
                <a:solidFill>
                  <a:srgbClr val="000000"/>
                </a:solidFill>
                <a:latin typeface="ABeeZee"/>
                <a:ea typeface="ABeeZee"/>
                <a:cs typeface="ABeeZee"/>
                <a:sym typeface="ABeeZee"/>
              </a:rPr>
              <a:t>Know who in your circle of friends or co-workers are at risk for food allergy emergencies</a:t>
            </a:r>
          </a:p>
          <a:p>
            <a:pPr algn="l">
              <a:lnSpc>
                <a:spcPts val="2800"/>
              </a:lnSpc>
              <a:spcBef>
                <a:spcPct val="0"/>
              </a:spcBef>
            </a:pPr>
            <a:endParaRPr lang="en-US" sz="3600" dirty="0">
              <a:solidFill>
                <a:srgbClr val="000000"/>
              </a:solidFill>
              <a:latin typeface="ABeeZee"/>
              <a:ea typeface="ABeeZee"/>
              <a:cs typeface="ABeeZee"/>
              <a:sym typeface="ABeeZee"/>
            </a:endParaRPr>
          </a:p>
          <a:p>
            <a:pPr algn="l">
              <a:lnSpc>
                <a:spcPts val="5040"/>
              </a:lnSpc>
              <a:spcBef>
                <a:spcPct val="0"/>
              </a:spcBef>
            </a:pPr>
            <a:r>
              <a:rPr lang="en-US" sz="3600" dirty="0">
                <a:solidFill>
                  <a:srgbClr val="000000"/>
                </a:solidFill>
                <a:latin typeface="ABeeZee"/>
                <a:ea typeface="ABeeZee"/>
                <a:cs typeface="ABeeZee"/>
                <a:sym typeface="ABeeZee"/>
              </a:rPr>
              <a:t>Emergency action plan </a:t>
            </a:r>
          </a:p>
          <a:p>
            <a:pPr marL="777240" lvl="1" indent="-388620" algn="l">
              <a:buFont typeface="Arial"/>
              <a:buChar char="•"/>
            </a:pPr>
            <a:r>
              <a:rPr lang="en-US" sz="3600" dirty="0">
                <a:solidFill>
                  <a:srgbClr val="000000"/>
                </a:solidFill>
                <a:latin typeface="ABeeZee"/>
                <a:ea typeface="ABeeZee"/>
                <a:cs typeface="ABeeZee"/>
                <a:sym typeface="ABeeZee"/>
              </a:rPr>
              <a:t>Epi </a:t>
            </a:r>
          </a:p>
          <a:p>
            <a:pPr marL="777240" lvl="1" indent="-388620" algn="l">
              <a:buFont typeface="Arial"/>
              <a:buChar char="•"/>
            </a:pPr>
            <a:r>
              <a:rPr lang="en-US" sz="3600" dirty="0">
                <a:solidFill>
                  <a:srgbClr val="000000"/>
                </a:solidFill>
                <a:latin typeface="ABeeZee"/>
                <a:ea typeface="ABeeZee"/>
                <a:cs typeface="ABeeZee"/>
                <a:sym typeface="ABeeZee"/>
              </a:rPr>
              <a:t>911</a:t>
            </a:r>
          </a:p>
          <a:p>
            <a:pPr marL="777240" lvl="1" indent="-388620" algn="l">
              <a:buFont typeface="Arial"/>
              <a:buChar char="•"/>
            </a:pPr>
            <a:r>
              <a:rPr lang="en-US" sz="3600" dirty="0">
                <a:solidFill>
                  <a:srgbClr val="000000"/>
                </a:solidFill>
                <a:latin typeface="ABeeZee"/>
                <a:ea typeface="ABeeZee"/>
                <a:cs typeface="ABeeZee"/>
                <a:sym typeface="ABeeZee"/>
              </a:rPr>
              <a:t>Supportive care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3124498" y="463168"/>
            <a:ext cx="12191702"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Communication with Guests</a:t>
            </a:r>
          </a:p>
        </p:txBody>
      </p:sp>
      <p:sp>
        <p:nvSpPr>
          <p:cNvPr id="5" name="TextBox 5"/>
          <p:cNvSpPr txBox="1"/>
          <p:nvPr/>
        </p:nvSpPr>
        <p:spPr>
          <a:xfrm>
            <a:off x="1028700" y="2305398"/>
            <a:ext cx="16230600" cy="7584499"/>
          </a:xfrm>
          <a:prstGeom prst="rect">
            <a:avLst/>
          </a:prstGeom>
        </p:spPr>
        <p:txBody>
          <a:bodyPr lIns="0" tIns="0" rIns="0" bIns="0" rtlCol="0" anchor="t">
            <a:spAutoFit/>
          </a:bodyPr>
          <a:lstStyle/>
          <a:p>
            <a:pPr algn="l">
              <a:lnSpc>
                <a:spcPts val="6719"/>
              </a:lnSpc>
              <a:spcBef>
                <a:spcPct val="0"/>
              </a:spcBef>
            </a:pPr>
            <a:r>
              <a:rPr lang="en-US" sz="4799" dirty="0">
                <a:solidFill>
                  <a:srgbClr val="000000"/>
                </a:solidFill>
                <a:latin typeface="ABeeZee"/>
                <a:ea typeface="ABeeZee"/>
                <a:cs typeface="ABeeZee"/>
                <a:sym typeface="ABeeZee"/>
              </a:rPr>
              <a:t>•</a:t>
            </a:r>
            <a:r>
              <a:rPr lang="en-US" sz="4799" dirty="0">
                <a:solidFill>
                  <a:srgbClr val="000000"/>
                </a:solidFill>
                <a:latin typeface="ABeeZee Bold"/>
                <a:ea typeface="ABeeZee Bold"/>
                <a:cs typeface="ABeeZee Bold"/>
                <a:sym typeface="ABeeZee Bold"/>
              </a:rPr>
              <a:t>ASK ABOUT FOOD ALLERGIES</a:t>
            </a:r>
          </a:p>
          <a:p>
            <a:pPr algn="l">
              <a:lnSpc>
                <a:spcPts val="2799"/>
              </a:lnSpc>
              <a:spcBef>
                <a:spcPct val="0"/>
              </a:spcBef>
            </a:pPr>
            <a:endParaRPr lang="en-US" sz="4799" dirty="0">
              <a:solidFill>
                <a:srgbClr val="000000"/>
              </a:solidFill>
              <a:latin typeface="ABeeZee Bold"/>
              <a:ea typeface="ABeeZee Bold"/>
              <a:cs typeface="ABeeZee Bold"/>
              <a:sym typeface="ABeeZee Bold"/>
            </a:endParaRPr>
          </a:p>
          <a:p>
            <a:pPr algn="l">
              <a:lnSpc>
                <a:spcPts val="5039"/>
              </a:lnSpc>
              <a:spcBef>
                <a:spcPct val="0"/>
              </a:spcBef>
            </a:pPr>
            <a:r>
              <a:rPr lang="en-US" sz="3599" dirty="0">
                <a:solidFill>
                  <a:srgbClr val="000000"/>
                </a:solidFill>
                <a:latin typeface="ABeeZee"/>
                <a:ea typeface="ABeeZee"/>
                <a:cs typeface="ABeeZee"/>
                <a:sym typeface="ABeeZee"/>
              </a:rPr>
              <a:t>•Document the guest’s allergy to “record the conversation”. </a:t>
            </a:r>
          </a:p>
          <a:p>
            <a:pPr algn="l">
              <a:lnSpc>
                <a:spcPts val="1120"/>
              </a:lnSpc>
              <a:spcBef>
                <a:spcPct val="0"/>
              </a:spcBef>
            </a:pPr>
            <a:endParaRPr lang="en-US" sz="3599" dirty="0">
              <a:solidFill>
                <a:srgbClr val="000000"/>
              </a:solidFill>
              <a:latin typeface="ABeeZee"/>
              <a:ea typeface="ABeeZee"/>
              <a:cs typeface="ABeeZee"/>
              <a:sym typeface="ABeeZee"/>
            </a:endParaRPr>
          </a:p>
          <a:p>
            <a:pPr marL="777239" lvl="1" indent="-388619" algn="l">
              <a:lnSpc>
                <a:spcPts val="5039"/>
              </a:lnSpc>
              <a:buFont typeface="Arial"/>
              <a:buChar char="•"/>
            </a:pPr>
            <a:r>
              <a:rPr lang="en-US" sz="3599" dirty="0">
                <a:solidFill>
                  <a:srgbClr val="000000"/>
                </a:solidFill>
                <a:latin typeface="ABeeZee"/>
                <a:ea typeface="ABeeZee"/>
                <a:cs typeface="ABeeZee"/>
                <a:sym typeface="ABeeZee"/>
              </a:rPr>
              <a:t>If you have questions, ask the guest.</a:t>
            </a:r>
          </a:p>
          <a:p>
            <a:pPr algn="l">
              <a:lnSpc>
                <a:spcPts val="2799"/>
              </a:lnSpc>
              <a:spcBef>
                <a:spcPct val="0"/>
              </a:spcBef>
            </a:pPr>
            <a:r>
              <a:rPr lang="en-US" sz="1999" dirty="0">
                <a:solidFill>
                  <a:srgbClr val="000000"/>
                </a:solidFill>
                <a:latin typeface="ABeeZee"/>
                <a:ea typeface="ABeeZee"/>
                <a:cs typeface="ABeeZee"/>
                <a:sym typeface="ABeeZee"/>
              </a:rPr>
              <a:t> </a:t>
            </a:r>
          </a:p>
          <a:p>
            <a:pPr marL="777239" lvl="1" indent="-388619" algn="l">
              <a:lnSpc>
                <a:spcPts val="5039"/>
              </a:lnSpc>
              <a:buFont typeface="Arial"/>
              <a:buChar char="•"/>
            </a:pPr>
            <a:r>
              <a:rPr lang="en-US" sz="3599" dirty="0">
                <a:solidFill>
                  <a:srgbClr val="000000"/>
                </a:solidFill>
                <a:latin typeface="ABeeZee"/>
                <a:ea typeface="ABeeZee"/>
                <a:cs typeface="ABeeZee"/>
                <a:sym typeface="ABeeZee"/>
              </a:rPr>
              <a:t>TAKE ALL FOOD ALLERGY REQUESTS SERIOUSLY.</a:t>
            </a:r>
          </a:p>
          <a:p>
            <a:pPr algn="l">
              <a:lnSpc>
                <a:spcPts val="2799"/>
              </a:lnSpc>
              <a:spcBef>
                <a:spcPct val="0"/>
              </a:spcBef>
            </a:pPr>
            <a:endParaRPr lang="en-US" sz="3599" dirty="0">
              <a:solidFill>
                <a:srgbClr val="000000"/>
              </a:solidFill>
              <a:latin typeface="ABeeZee"/>
              <a:ea typeface="ABeeZee"/>
              <a:cs typeface="ABeeZee"/>
              <a:sym typeface="ABeeZee"/>
            </a:endParaRPr>
          </a:p>
          <a:p>
            <a:pPr algn="l">
              <a:lnSpc>
                <a:spcPts val="5039"/>
              </a:lnSpc>
              <a:spcBef>
                <a:spcPct val="0"/>
              </a:spcBef>
            </a:pPr>
            <a:r>
              <a:rPr lang="en-US" sz="3599" dirty="0">
                <a:solidFill>
                  <a:srgbClr val="000000"/>
                </a:solidFill>
                <a:latin typeface="ABeeZee"/>
                <a:ea typeface="ABeeZee"/>
                <a:cs typeface="ABeeZee"/>
                <a:sym typeface="ABeeZee"/>
              </a:rPr>
              <a:t>•Refer the allergy to the chef, manager or person in charge.</a:t>
            </a:r>
          </a:p>
          <a:p>
            <a:pPr algn="l">
              <a:lnSpc>
                <a:spcPts val="2799"/>
              </a:lnSpc>
              <a:spcBef>
                <a:spcPct val="0"/>
              </a:spcBef>
            </a:pPr>
            <a:endParaRPr lang="en-US" sz="3599" dirty="0">
              <a:solidFill>
                <a:srgbClr val="000000"/>
              </a:solidFill>
              <a:latin typeface="ABeeZee"/>
              <a:ea typeface="ABeeZee"/>
              <a:cs typeface="ABeeZee"/>
              <a:sym typeface="ABeeZee"/>
            </a:endParaRPr>
          </a:p>
          <a:p>
            <a:pPr algn="l">
              <a:lnSpc>
                <a:spcPts val="5039"/>
              </a:lnSpc>
              <a:spcBef>
                <a:spcPct val="0"/>
              </a:spcBef>
            </a:pPr>
            <a:r>
              <a:rPr lang="en-US" sz="3599" dirty="0">
                <a:solidFill>
                  <a:srgbClr val="000000"/>
                </a:solidFill>
                <a:latin typeface="ABeeZee"/>
                <a:ea typeface="ABeeZee"/>
                <a:cs typeface="ABeeZee"/>
                <a:sym typeface="ABeeZee"/>
              </a:rPr>
              <a:t>•Get it there safely. Explain the process to the guest.</a:t>
            </a:r>
          </a:p>
          <a:p>
            <a:pPr algn="l">
              <a:lnSpc>
                <a:spcPts val="1120"/>
              </a:lnSpc>
              <a:spcBef>
                <a:spcPct val="0"/>
              </a:spcBef>
            </a:pPr>
            <a:endParaRPr lang="en-US" sz="3599" dirty="0">
              <a:solidFill>
                <a:srgbClr val="000000"/>
              </a:solidFill>
              <a:latin typeface="ABeeZee"/>
              <a:ea typeface="ABeeZee"/>
              <a:cs typeface="ABeeZee"/>
              <a:sym typeface="ABeeZee"/>
            </a:endParaRPr>
          </a:p>
          <a:p>
            <a:pPr marL="777239" lvl="1" indent="-388619" algn="l">
              <a:lnSpc>
                <a:spcPts val="5039"/>
              </a:lnSpc>
              <a:buFont typeface="Arial"/>
              <a:buChar char="•"/>
            </a:pPr>
            <a:r>
              <a:rPr lang="en-US" sz="3599" dirty="0">
                <a:solidFill>
                  <a:srgbClr val="000000"/>
                </a:solidFill>
                <a:latin typeface="ABeeZee"/>
                <a:ea typeface="ABeeZee"/>
                <a:cs typeface="ABeeZee"/>
                <a:sym typeface="ABeeZee"/>
              </a:rPr>
              <a:t>Double check with the chef to make sure you have the right meal. Don’t let anyone add garnishes. Carry the special meal to the table separately.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7092978" y="463168"/>
            <a:ext cx="4565622"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Code Ana</a:t>
            </a:r>
          </a:p>
        </p:txBody>
      </p:sp>
      <p:sp>
        <p:nvSpPr>
          <p:cNvPr id="5" name="TextBox 5"/>
          <p:cNvSpPr txBox="1"/>
          <p:nvPr/>
        </p:nvSpPr>
        <p:spPr>
          <a:xfrm>
            <a:off x="1423370" y="2265299"/>
            <a:ext cx="15441259" cy="5470017"/>
          </a:xfrm>
          <a:prstGeom prst="rect">
            <a:avLst/>
          </a:prstGeom>
        </p:spPr>
        <p:txBody>
          <a:bodyPr lIns="0" tIns="0" rIns="0" bIns="0" rtlCol="0" anchor="t">
            <a:spAutoFit/>
          </a:bodyPr>
          <a:lstStyle/>
          <a:p>
            <a:pPr algn="l">
              <a:lnSpc>
                <a:spcPts val="3924"/>
              </a:lnSpc>
              <a:spcBef>
                <a:spcPct val="0"/>
              </a:spcBef>
            </a:pPr>
            <a:r>
              <a:rPr lang="en-US" sz="3600" dirty="0">
                <a:solidFill>
                  <a:srgbClr val="000000"/>
                </a:solidFill>
                <a:latin typeface="ABeeZee"/>
                <a:ea typeface="ABeeZee"/>
                <a:cs typeface="ABeeZee"/>
                <a:sym typeface="ABeeZee"/>
              </a:rPr>
              <a:t>•This training was developed in collaboration with Code Ana.</a:t>
            </a:r>
          </a:p>
          <a:p>
            <a:pPr algn="l">
              <a:lnSpc>
                <a:spcPts val="3924"/>
              </a:lnSpc>
              <a:spcBef>
                <a:spcPct val="0"/>
              </a:spcBef>
            </a:pPr>
            <a:endParaRPr lang="en-US" sz="3600" dirty="0">
              <a:solidFill>
                <a:srgbClr val="000000"/>
              </a:solidFill>
              <a:latin typeface="ABeeZee"/>
              <a:ea typeface="ABeeZee"/>
              <a:cs typeface="ABeeZee"/>
              <a:sym typeface="ABeeZee"/>
            </a:endParaRPr>
          </a:p>
          <a:p>
            <a:pPr algn="l">
              <a:lnSpc>
                <a:spcPts val="3924"/>
              </a:lnSpc>
              <a:spcBef>
                <a:spcPct val="0"/>
              </a:spcBef>
            </a:pPr>
            <a:r>
              <a:rPr lang="en-US" sz="3600" dirty="0">
                <a:solidFill>
                  <a:srgbClr val="000000"/>
                </a:solidFill>
                <a:latin typeface="ABeeZee"/>
                <a:ea typeface="ABeeZee"/>
                <a:cs typeface="ABeeZee"/>
                <a:sym typeface="ABeeZee"/>
              </a:rPr>
              <a:t>•Code Ana is a non-profit program designed by board-certified, allergist Dr. Alice Hoyt.</a:t>
            </a:r>
          </a:p>
          <a:p>
            <a:pPr algn="l">
              <a:lnSpc>
                <a:spcPts val="3924"/>
              </a:lnSpc>
              <a:spcBef>
                <a:spcPct val="0"/>
              </a:spcBef>
            </a:pPr>
            <a:endParaRPr lang="en-US" sz="3600" dirty="0">
              <a:solidFill>
                <a:srgbClr val="000000"/>
              </a:solidFill>
              <a:latin typeface="ABeeZee"/>
              <a:ea typeface="ABeeZee"/>
              <a:cs typeface="ABeeZee"/>
              <a:sym typeface="ABeeZee"/>
            </a:endParaRPr>
          </a:p>
          <a:p>
            <a:pPr algn="l">
              <a:lnSpc>
                <a:spcPts val="3924"/>
              </a:lnSpc>
              <a:spcBef>
                <a:spcPct val="0"/>
              </a:spcBef>
            </a:pPr>
            <a:r>
              <a:rPr lang="en-US" sz="3600" dirty="0">
                <a:solidFill>
                  <a:srgbClr val="000000"/>
                </a:solidFill>
                <a:latin typeface="ABeeZee"/>
                <a:ea typeface="ABeeZee"/>
                <a:cs typeface="ABeeZee"/>
                <a:sym typeface="ABeeZee"/>
              </a:rPr>
              <a:t>•Code Ana equips schools to be prepared for medical emergencies like anaphylaxis through evidence-based medical information and innovative, school-tailored medical response planning.</a:t>
            </a:r>
          </a:p>
          <a:p>
            <a:pPr algn="l">
              <a:lnSpc>
                <a:spcPts val="3924"/>
              </a:lnSpc>
              <a:spcBef>
                <a:spcPct val="0"/>
              </a:spcBef>
            </a:pPr>
            <a:endParaRPr lang="en-US" sz="3600" dirty="0">
              <a:solidFill>
                <a:srgbClr val="000000"/>
              </a:solidFill>
              <a:latin typeface="ABeeZee"/>
              <a:ea typeface="ABeeZee"/>
              <a:cs typeface="ABeeZee"/>
              <a:sym typeface="ABeeZee"/>
            </a:endParaRPr>
          </a:p>
          <a:p>
            <a:pPr algn="l">
              <a:lnSpc>
                <a:spcPts val="3924"/>
              </a:lnSpc>
              <a:spcBef>
                <a:spcPct val="0"/>
              </a:spcBef>
            </a:pPr>
            <a:r>
              <a:rPr lang="en-US" sz="3600" dirty="0">
                <a:solidFill>
                  <a:srgbClr val="000000"/>
                </a:solidFill>
                <a:latin typeface="ABeeZee"/>
                <a:ea typeface="ABeeZee"/>
                <a:cs typeface="ABeeZee"/>
                <a:sym typeface="ABeeZee"/>
              </a:rPr>
              <a:t>•Code Ana developed our allergist driven train the trainer program for our medical professionals.</a:t>
            </a:r>
          </a:p>
        </p:txBody>
      </p:sp>
      <p:sp>
        <p:nvSpPr>
          <p:cNvPr id="6" name="TextBox 6"/>
          <p:cNvSpPr txBox="1"/>
          <p:nvPr/>
        </p:nvSpPr>
        <p:spPr>
          <a:xfrm>
            <a:off x="1350797" y="8115300"/>
            <a:ext cx="15641803" cy="1768729"/>
          </a:xfrm>
          <a:prstGeom prst="rect">
            <a:avLst/>
          </a:prstGeom>
        </p:spPr>
        <p:txBody>
          <a:bodyPr lIns="0" tIns="0" rIns="0" bIns="0" rtlCol="0" anchor="t">
            <a:spAutoFit/>
          </a:bodyPr>
          <a:lstStyle/>
          <a:p>
            <a:pPr algn="l">
              <a:lnSpc>
                <a:spcPts val="3488"/>
              </a:lnSpc>
              <a:spcBef>
                <a:spcPct val="0"/>
              </a:spcBef>
            </a:pPr>
            <a:r>
              <a:rPr lang="en-US" sz="3200" dirty="0">
                <a:solidFill>
                  <a:srgbClr val="4B8A98"/>
                </a:solidFill>
                <a:latin typeface="ABeeZee Bold"/>
                <a:ea typeface="ABeeZee Bold"/>
                <a:cs typeface="ABeeZee Bold"/>
                <a:sym typeface="ABeeZee Bold"/>
              </a:rPr>
              <a:t>DISCLAIMER: The information provided here is for educational purposes only and is not intended to replace the medical advice of a doctor or healthcare provider. If you think you are observing a medical emergency such as but not limited to a food allergic reaction, call 911 immediately.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Freeform 4"/>
          <p:cNvSpPr/>
          <p:nvPr/>
        </p:nvSpPr>
        <p:spPr>
          <a:xfrm>
            <a:off x="1028700" y="3093180"/>
            <a:ext cx="5022131" cy="5917470"/>
          </a:xfrm>
          <a:custGeom>
            <a:avLst/>
            <a:gdLst/>
            <a:ahLst/>
            <a:cxnLst/>
            <a:rect l="l" t="t" r="r" b="b"/>
            <a:pathLst>
              <a:path w="5022131" h="5917470">
                <a:moveTo>
                  <a:pt x="0" y="0"/>
                </a:moveTo>
                <a:lnTo>
                  <a:pt x="5022131" y="0"/>
                </a:lnTo>
                <a:lnTo>
                  <a:pt x="5022131" y="5917470"/>
                </a:lnTo>
                <a:lnTo>
                  <a:pt x="0" y="5917470"/>
                </a:lnTo>
                <a:lnTo>
                  <a:pt x="0" y="0"/>
                </a:lnTo>
                <a:close/>
              </a:path>
            </a:pathLst>
          </a:custGeom>
          <a:blipFill>
            <a:blip r:embed="rId4"/>
            <a:stretch>
              <a:fillRect/>
            </a:stretch>
          </a:blipFill>
        </p:spPr>
        <p:txBody>
          <a:bodyPr/>
          <a:lstStyle/>
          <a:p>
            <a:endParaRPr lang="en-US"/>
          </a:p>
        </p:txBody>
      </p:sp>
      <p:sp>
        <p:nvSpPr>
          <p:cNvPr id="5" name="Freeform 5"/>
          <p:cNvSpPr/>
          <p:nvPr/>
        </p:nvSpPr>
        <p:spPr>
          <a:xfrm>
            <a:off x="7808747" y="3093180"/>
            <a:ext cx="9411484" cy="5917470"/>
          </a:xfrm>
          <a:custGeom>
            <a:avLst/>
            <a:gdLst/>
            <a:ahLst/>
            <a:cxnLst/>
            <a:rect l="l" t="t" r="r" b="b"/>
            <a:pathLst>
              <a:path w="9411484" h="5917470">
                <a:moveTo>
                  <a:pt x="0" y="0"/>
                </a:moveTo>
                <a:lnTo>
                  <a:pt x="9411484" y="0"/>
                </a:lnTo>
                <a:lnTo>
                  <a:pt x="9411484" y="5917470"/>
                </a:lnTo>
                <a:lnTo>
                  <a:pt x="0" y="5917470"/>
                </a:lnTo>
                <a:lnTo>
                  <a:pt x="0" y="0"/>
                </a:lnTo>
                <a:close/>
              </a:path>
            </a:pathLst>
          </a:custGeom>
          <a:blipFill>
            <a:blip r:embed="rId5"/>
            <a:stretch>
              <a:fillRect/>
            </a:stretch>
          </a:blipFill>
        </p:spPr>
        <p:txBody>
          <a:bodyPr/>
          <a:lstStyle/>
          <a:p>
            <a:endParaRPr lang="en-US"/>
          </a:p>
        </p:txBody>
      </p:sp>
      <p:sp>
        <p:nvSpPr>
          <p:cNvPr id="6" name="TextBox 6"/>
          <p:cNvSpPr txBox="1"/>
          <p:nvPr/>
        </p:nvSpPr>
        <p:spPr>
          <a:xfrm>
            <a:off x="5773511" y="463168"/>
            <a:ext cx="6951889"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EPI Storage Box</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Freeform 4"/>
          <p:cNvSpPr/>
          <p:nvPr/>
        </p:nvSpPr>
        <p:spPr>
          <a:xfrm>
            <a:off x="1028700" y="4629785"/>
            <a:ext cx="2948484" cy="2959912"/>
          </a:xfrm>
          <a:custGeom>
            <a:avLst/>
            <a:gdLst/>
            <a:ahLst/>
            <a:cxnLst/>
            <a:rect l="l" t="t" r="r" b="b"/>
            <a:pathLst>
              <a:path w="2948484" h="2959912">
                <a:moveTo>
                  <a:pt x="0" y="0"/>
                </a:moveTo>
                <a:lnTo>
                  <a:pt x="2948484" y="0"/>
                </a:lnTo>
                <a:lnTo>
                  <a:pt x="2948484" y="2959912"/>
                </a:lnTo>
                <a:lnTo>
                  <a:pt x="0" y="2959912"/>
                </a:lnTo>
                <a:lnTo>
                  <a:pt x="0" y="0"/>
                </a:lnTo>
                <a:close/>
              </a:path>
            </a:pathLst>
          </a:custGeom>
          <a:blipFill>
            <a:blip r:embed="rId4"/>
            <a:stretch>
              <a:fillRect/>
            </a:stretch>
          </a:blipFill>
        </p:spPr>
        <p:txBody>
          <a:bodyPr/>
          <a:lstStyle/>
          <a:p>
            <a:endParaRPr lang="en-US"/>
          </a:p>
        </p:txBody>
      </p:sp>
      <p:sp>
        <p:nvSpPr>
          <p:cNvPr id="5" name="Freeform 5"/>
          <p:cNvSpPr/>
          <p:nvPr/>
        </p:nvSpPr>
        <p:spPr>
          <a:xfrm>
            <a:off x="5934205" y="4629785"/>
            <a:ext cx="4632906" cy="2959912"/>
          </a:xfrm>
          <a:custGeom>
            <a:avLst/>
            <a:gdLst/>
            <a:ahLst/>
            <a:cxnLst/>
            <a:rect l="l" t="t" r="r" b="b"/>
            <a:pathLst>
              <a:path w="4632906" h="2959912">
                <a:moveTo>
                  <a:pt x="0" y="0"/>
                </a:moveTo>
                <a:lnTo>
                  <a:pt x="4632906" y="0"/>
                </a:lnTo>
                <a:lnTo>
                  <a:pt x="4632906" y="2959912"/>
                </a:lnTo>
                <a:lnTo>
                  <a:pt x="0" y="2959912"/>
                </a:lnTo>
                <a:lnTo>
                  <a:pt x="0" y="0"/>
                </a:lnTo>
                <a:close/>
              </a:path>
            </a:pathLst>
          </a:custGeom>
          <a:blipFill>
            <a:blip r:embed="rId5"/>
            <a:stretch>
              <a:fillRect/>
            </a:stretch>
          </a:blipFill>
        </p:spPr>
        <p:txBody>
          <a:bodyPr/>
          <a:lstStyle/>
          <a:p>
            <a:endParaRPr lang="en-US"/>
          </a:p>
        </p:txBody>
      </p:sp>
      <p:sp>
        <p:nvSpPr>
          <p:cNvPr id="6" name="Freeform 6"/>
          <p:cNvSpPr/>
          <p:nvPr/>
        </p:nvSpPr>
        <p:spPr>
          <a:xfrm>
            <a:off x="12519736" y="4659519"/>
            <a:ext cx="4735168" cy="2930178"/>
          </a:xfrm>
          <a:custGeom>
            <a:avLst/>
            <a:gdLst/>
            <a:ahLst/>
            <a:cxnLst/>
            <a:rect l="l" t="t" r="r" b="b"/>
            <a:pathLst>
              <a:path w="4735168" h="2930178">
                <a:moveTo>
                  <a:pt x="0" y="0"/>
                </a:moveTo>
                <a:lnTo>
                  <a:pt x="4735168" y="0"/>
                </a:lnTo>
                <a:lnTo>
                  <a:pt x="4735168" y="2930178"/>
                </a:lnTo>
                <a:lnTo>
                  <a:pt x="0" y="2930178"/>
                </a:lnTo>
                <a:lnTo>
                  <a:pt x="0" y="0"/>
                </a:lnTo>
                <a:close/>
              </a:path>
            </a:pathLst>
          </a:custGeom>
          <a:blipFill>
            <a:blip r:embed="rId6"/>
            <a:stretch>
              <a:fillRect/>
            </a:stretch>
          </a:blipFill>
        </p:spPr>
        <p:txBody>
          <a:bodyPr/>
          <a:lstStyle/>
          <a:p>
            <a:endParaRPr lang="en-US"/>
          </a:p>
        </p:txBody>
      </p:sp>
      <p:sp>
        <p:nvSpPr>
          <p:cNvPr id="7" name="TextBox 7"/>
          <p:cNvSpPr txBox="1"/>
          <p:nvPr/>
        </p:nvSpPr>
        <p:spPr>
          <a:xfrm>
            <a:off x="3291822" y="463168"/>
            <a:ext cx="11871977"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Medical Alert Identification</a:t>
            </a:r>
          </a:p>
        </p:txBody>
      </p:sp>
      <p:sp>
        <p:nvSpPr>
          <p:cNvPr id="8" name="TextBox 8"/>
          <p:cNvSpPr txBox="1"/>
          <p:nvPr/>
        </p:nvSpPr>
        <p:spPr>
          <a:xfrm>
            <a:off x="1726995" y="3717408"/>
            <a:ext cx="1702005" cy="589915"/>
          </a:xfrm>
          <a:prstGeom prst="rect">
            <a:avLst/>
          </a:prstGeom>
        </p:spPr>
        <p:txBody>
          <a:bodyPr wrap="square" lIns="0" tIns="0" rIns="0" bIns="0" rtlCol="0" anchor="t">
            <a:spAutoFit/>
          </a:bodyPr>
          <a:lstStyle/>
          <a:p>
            <a:pPr algn="ctr">
              <a:lnSpc>
                <a:spcPts val="4759"/>
              </a:lnSpc>
            </a:pPr>
            <a:r>
              <a:rPr lang="en-US" sz="3399" dirty="0">
                <a:solidFill>
                  <a:srgbClr val="000000"/>
                </a:solidFill>
                <a:latin typeface="ABeeZee Bold"/>
                <a:ea typeface="ABeeZee Bold"/>
                <a:cs typeface="ABeeZee Bold"/>
                <a:sym typeface="ABeeZee Bold"/>
              </a:rPr>
              <a:t>Jewelry</a:t>
            </a:r>
          </a:p>
        </p:txBody>
      </p:sp>
      <p:sp>
        <p:nvSpPr>
          <p:cNvPr id="9" name="TextBox 9"/>
          <p:cNvSpPr txBox="1"/>
          <p:nvPr/>
        </p:nvSpPr>
        <p:spPr>
          <a:xfrm>
            <a:off x="6385756" y="3717408"/>
            <a:ext cx="3977444" cy="589915"/>
          </a:xfrm>
          <a:prstGeom prst="rect">
            <a:avLst/>
          </a:prstGeom>
        </p:spPr>
        <p:txBody>
          <a:bodyPr wrap="square" lIns="0" tIns="0" rIns="0" bIns="0" rtlCol="0" anchor="t">
            <a:spAutoFit/>
          </a:bodyPr>
          <a:lstStyle/>
          <a:p>
            <a:pPr algn="ctr">
              <a:lnSpc>
                <a:spcPts val="4759"/>
              </a:lnSpc>
            </a:pPr>
            <a:r>
              <a:rPr lang="en-US" sz="3399" dirty="0">
                <a:solidFill>
                  <a:srgbClr val="000000"/>
                </a:solidFill>
                <a:latin typeface="ABeeZee Bold"/>
                <a:ea typeface="ABeeZee Bold"/>
                <a:cs typeface="ABeeZee Bold"/>
                <a:sym typeface="ABeeZee Bold"/>
              </a:rPr>
              <a:t>Identification Card</a:t>
            </a:r>
          </a:p>
        </p:txBody>
      </p:sp>
      <p:sp>
        <p:nvSpPr>
          <p:cNvPr id="10" name="TextBox 10"/>
          <p:cNvSpPr txBox="1"/>
          <p:nvPr/>
        </p:nvSpPr>
        <p:spPr>
          <a:xfrm>
            <a:off x="13565386" y="3717408"/>
            <a:ext cx="2643868" cy="589915"/>
          </a:xfrm>
          <a:prstGeom prst="rect">
            <a:avLst/>
          </a:prstGeom>
        </p:spPr>
        <p:txBody>
          <a:bodyPr lIns="0" tIns="0" rIns="0" bIns="0" rtlCol="0" anchor="t">
            <a:spAutoFit/>
          </a:bodyPr>
          <a:lstStyle/>
          <a:p>
            <a:pPr algn="ctr">
              <a:lnSpc>
                <a:spcPts val="4759"/>
              </a:lnSpc>
            </a:pPr>
            <a:r>
              <a:rPr lang="en-US" sz="3399">
                <a:solidFill>
                  <a:srgbClr val="000000"/>
                </a:solidFill>
                <a:latin typeface="ABeeZee Bold"/>
                <a:ea typeface="ABeeZee Bold"/>
                <a:cs typeface="ABeeZee Bold"/>
                <a:sym typeface="ABeeZee Bold"/>
              </a:rPr>
              <a:t>Smart Phone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pic>
        <p:nvPicPr>
          <p:cNvPr id="2" name="iPhone-Android Medical ID Tutorial_8_12_19 v2">
            <a:hlinkClick r:id="" action="ppaction://media"/>
            <a:extLst>
              <a:ext uri="{FF2B5EF4-FFF2-40B4-BE49-F238E27FC236}">
                <a16:creationId xmlns:a16="http://schemas.microsoft.com/office/drawing/2014/main" id="{E4793F8C-B9F1-E1B0-AADB-8398B42D380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434"/>
            <a:ext cx="18288463" cy="1028743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670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Freeform 4"/>
          <p:cNvSpPr/>
          <p:nvPr/>
        </p:nvSpPr>
        <p:spPr>
          <a:xfrm>
            <a:off x="1028700" y="4166555"/>
            <a:ext cx="1621178" cy="1472446"/>
          </a:xfrm>
          <a:custGeom>
            <a:avLst/>
            <a:gdLst/>
            <a:ahLst/>
            <a:cxnLst/>
            <a:rect l="l" t="t" r="r" b="b"/>
            <a:pathLst>
              <a:path w="1621178" h="1472446">
                <a:moveTo>
                  <a:pt x="0" y="0"/>
                </a:moveTo>
                <a:lnTo>
                  <a:pt x="1621178" y="0"/>
                </a:lnTo>
                <a:lnTo>
                  <a:pt x="1621178" y="1472446"/>
                </a:lnTo>
                <a:lnTo>
                  <a:pt x="0" y="1472446"/>
                </a:lnTo>
                <a:lnTo>
                  <a:pt x="0" y="0"/>
                </a:lnTo>
                <a:close/>
              </a:path>
            </a:pathLst>
          </a:custGeom>
          <a:blipFill>
            <a:blip r:embed="rId4"/>
            <a:stretch>
              <a:fillRect/>
            </a:stretch>
          </a:blipFill>
        </p:spPr>
        <p:txBody>
          <a:bodyPr/>
          <a:lstStyle/>
          <a:p>
            <a:endParaRPr lang="en-US"/>
          </a:p>
        </p:txBody>
      </p:sp>
      <p:sp>
        <p:nvSpPr>
          <p:cNvPr id="5" name="Freeform 5"/>
          <p:cNvSpPr/>
          <p:nvPr/>
        </p:nvSpPr>
        <p:spPr>
          <a:xfrm>
            <a:off x="489601" y="5639001"/>
            <a:ext cx="2699377" cy="2699377"/>
          </a:xfrm>
          <a:custGeom>
            <a:avLst/>
            <a:gdLst/>
            <a:ahLst/>
            <a:cxnLst/>
            <a:rect l="l" t="t" r="r" b="b"/>
            <a:pathLst>
              <a:path w="2699377" h="2699377">
                <a:moveTo>
                  <a:pt x="0" y="0"/>
                </a:moveTo>
                <a:lnTo>
                  <a:pt x="2699376" y="0"/>
                </a:lnTo>
                <a:lnTo>
                  <a:pt x="2699376" y="2699377"/>
                </a:lnTo>
                <a:lnTo>
                  <a:pt x="0" y="2699377"/>
                </a:lnTo>
                <a:lnTo>
                  <a:pt x="0" y="0"/>
                </a:lnTo>
                <a:close/>
              </a:path>
            </a:pathLst>
          </a:custGeom>
          <a:blipFill>
            <a:blip r:embed="rId5"/>
            <a:stretch>
              <a:fillRect/>
            </a:stretch>
          </a:blipFill>
        </p:spPr>
        <p:txBody>
          <a:bodyPr/>
          <a:lstStyle/>
          <a:p>
            <a:endParaRPr lang="en-US"/>
          </a:p>
        </p:txBody>
      </p:sp>
      <p:sp>
        <p:nvSpPr>
          <p:cNvPr id="6" name="Freeform 6"/>
          <p:cNvSpPr/>
          <p:nvPr/>
        </p:nvSpPr>
        <p:spPr>
          <a:xfrm>
            <a:off x="1028700" y="8338378"/>
            <a:ext cx="1621178" cy="1525815"/>
          </a:xfrm>
          <a:custGeom>
            <a:avLst/>
            <a:gdLst/>
            <a:ahLst/>
            <a:cxnLst/>
            <a:rect l="l" t="t" r="r" b="b"/>
            <a:pathLst>
              <a:path w="1621178" h="1525815">
                <a:moveTo>
                  <a:pt x="0" y="0"/>
                </a:moveTo>
                <a:lnTo>
                  <a:pt x="1621178" y="0"/>
                </a:lnTo>
                <a:lnTo>
                  <a:pt x="1621178" y="1525815"/>
                </a:lnTo>
                <a:lnTo>
                  <a:pt x="0" y="1525815"/>
                </a:lnTo>
                <a:lnTo>
                  <a:pt x="0" y="0"/>
                </a:lnTo>
                <a:close/>
              </a:path>
            </a:pathLst>
          </a:custGeom>
          <a:blipFill>
            <a:blip r:embed="rId6"/>
            <a:stretch>
              <a:fillRect/>
            </a:stretch>
          </a:blipFill>
        </p:spPr>
        <p:txBody>
          <a:bodyPr/>
          <a:lstStyle/>
          <a:p>
            <a:endParaRPr lang="en-US"/>
          </a:p>
        </p:txBody>
      </p:sp>
      <p:sp>
        <p:nvSpPr>
          <p:cNvPr id="7" name="Freeform 7"/>
          <p:cNvSpPr/>
          <p:nvPr/>
        </p:nvSpPr>
        <p:spPr>
          <a:xfrm>
            <a:off x="11504542" y="2763697"/>
            <a:ext cx="4611987" cy="5750608"/>
          </a:xfrm>
          <a:custGeom>
            <a:avLst/>
            <a:gdLst/>
            <a:ahLst/>
            <a:cxnLst/>
            <a:rect l="l" t="t" r="r" b="b"/>
            <a:pathLst>
              <a:path w="4611987" h="5750608">
                <a:moveTo>
                  <a:pt x="0" y="0"/>
                </a:moveTo>
                <a:lnTo>
                  <a:pt x="4611987" y="0"/>
                </a:lnTo>
                <a:lnTo>
                  <a:pt x="4611987" y="5750608"/>
                </a:lnTo>
                <a:lnTo>
                  <a:pt x="0" y="5750608"/>
                </a:lnTo>
                <a:lnTo>
                  <a:pt x="0" y="0"/>
                </a:lnTo>
                <a:close/>
              </a:path>
            </a:pathLst>
          </a:custGeom>
          <a:blipFill>
            <a:blip r:embed="rId7"/>
            <a:stretch>
              <a:fillRect/>
            </a:stretch>
          </a:blipFill>
        </p:spPr>
        <p:txBody>
          <a:bodyPr/>
          <a:lstStyle/>
          <a:p>
            <a:endParaRPr lang="en-US"/>
          </a:p>
        </p:txBody>
      </p:sp>
      <p:sp>
        <p:nvSpPr>
          <p:cNvPr id="8" name="TextBox 8"/>
          <p:cNvSpPr txBox="1"/>
          <p:nvPr/>
        </p:nvSpPr>
        <p:spPr>
          <a:xfrm>
            <a:off x="6783458" y="463168"/>
            <a:ext cx="5027542"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Questions?</a:t>
            </a:r>
          </a:p>
        </p:txBody>
      </p:sp>
      <p:sp>
        <p:nvSpPr>
          <p:cNvPr id="9" name="TextBox 9"/>
          <p:cNvSpPr txBox="1"/>
          <p:nvPr/>
        </p:nvSpPr>
        <p:spPr>
          <a:xfrm>
            <a:off x="1028700" y="2824089"/>
            <a:ext cx="5600700" cy="962660"/>
          </a:xfrm>
          <a:prstGeom prst="rect">
            <a:avLst/>
          </a:prstGeom>
        </p:spPr>
        <p:txBody>
          <a:bodyPr wrap="square" lIns="0" tIns="0" rIns="0" bIns="0" rtlCol="0" anchor="t">
            <a:spAutoFit/>
          </a:bodyPr>
          <a:lstStyle/>
          <a:p>
            <a:pPr algn="ctr">
              <a:lnSpc>
                <a:spcPts val="7840"/>
              </a:lnSpc>
              <a:spcBef>
                <a:spcPct val="0"/>
              </a:spcBef>
            </a:pPr>
            <a:r>
              <a:rPr lang="en-US" sz="5600" dirty="0">
                <a:solidFill>
                  <a:srgbClr val="000000"/>
                </a:solidFill>
                <a:latin typeface="ABeeZee Bold"/>
                <a:ea typeface="ABeeZee Bold"/>
                <a:cs typeface="ABeeZee Bold"/>
                <a:sym typeface="ABeeZee Bold"/>
              </a:rPr>
              <a:t>Connect with us:</a:t>
            </a:r>
          </a:p>
        </p:txBody>
      </p:sp>
      <p:sp>
        <p:nvSpPr>
          <p:cNvPr id="10" name="TextBox 10"/>
          <p:cNvSpPr txBox="1"/>
          <p:nvPr/>
        </p:nvSpPr>
        <p:spPr>
          <a:xfrm>
            <a:off x="2894170" y="4167448"/>
            <a:ext cx="5487830" cy="1424429"/>
          </a:xfrm>
          <a:prstGeom prst="rect">
            <a:avLst/>
          </a:prstGeom>
        </p:spPr>
        <p:txBody>
          <a:bodyPr wrap="square" lIns="0" tIns="0" rIns="0" bIns="0" rtlCol="0" anchor="t">
            <a:spAutoFit/>
          </a:bodyPr>
          <a:lstStyle/>
          <a:p>
            <a:pPr algn="l">
              <a:lnSpc>
                <a:spcPts val="5760"/>
              </a:lnSpc>
            </a:pPr>
            <a:r>
              <a:rPr lang="en-US" sz="3600" dirty="0">
                <a:solidFill>
                  <a:srgbClr val="4B8A98"/>
                </a:solidFill>
                <a:latin typeface="ABeeZee"/>
                <a:ea typeface="ABeeZee"/>
                <a:cs typeface="ABeeZee"/>
                <a:sym typeface="ABeeZee"/>
              </a:rPr>
              <a:t>@allisonrosefoundation</a:t>
            </a:r>
          </a:p>
          <a:p>
            <a:pPr algn="l">
              <a:lnSpc>
                <a:spcPts val="5760"/>
              </a:lnSpc>
            </a:pPr>
            <a:r>
              <a:rPr lang="en-US" sz="3600" dirty="0">
                <a:solidFill>
                  <a:srgbClr val="4B8A98"/>
                </a:solidFill>
                <a:latin typeface="ABeeZee"/>
                <a:ea typeface="ABeeZee"/>
                <a:cs typeface="ABeeZee"/>
                <a:sym typeface="ABeeZee"/>
              </a:rPr>
              <a:t>@CodeAnaUSA</a:t>
            </a:r>
          </a:p>
        </p:txBody>
      </p:sp>
      <p:sp>
        <p:nvSpPr>
          <p:cNvPr id="11" name="TextBox 11"/>
          <p:cNvSpPr txBox="1"/>
          <p:nvPr/>
        </p:nvSpPr>
        <p:spPr>
          <a:xfrm>
            <a:off x="2894170" y="6639122"/>
            <a:ext cx="5411630" cy="622935"/>
          </a:xfrm>
          <a:prstGeom prst="rect">
            <a:avLst/>
          </a:prstGeom>
        </p:spPr>
        <p:txBody>
          <a:bodyPr wrap="square" lIns="0" tIns="0" rIns="0" bIns="0" rtlCol="0" anchor="t">
            <a:spAutoFit/>
          </a:bodyPr>
          <a:lstStyle/>
          <a:p>
            <a:pPr algn="ctr">
              <a:lnSpc>
                <a:spcPts val="5040"/>
              </a:lnSpc>
              <a:spcBef>
                <a:spcPct val="0"/>
              </a:spcBef>
            </a:pPr>
            <a:r>
              <a:rPr lang="en-US" sz="3600" dirty="0">
                <a:solidFill>
                  <a:srgbClr val="4B8A98"/>
                </a:solidFill>
                <a:latin typeface="ABeeZee"/>
                <a:ea typeface="ABeeZee"/>
                <a:cs typeface="ABeeZee"/>
                <a:sym typeface="ABeeZee"/>
              </a:rPr>
              <a:t>@allisonrosefoundation</a:t>
            </a:r>
          </a:p>
        </p:txBody>
      </p:sp>
      <p:sp>
        <p:nvSpPr>
          <p:cNvPr id="12" name="TextBox 12"/>
          <p:cNvSpPr txBox="1"/>
          <p:nvPr/>
        </p:nvSpPr>
        <p:spPr>
          <a:xfrm>
            <a:off x="3012962" y="8432630"/>
            <a:ext cx="3770496" cy="1261110"/>
          </a:xfrm>
          <a:prstGeom prst="rect">
            <a:avLst/>
          </a:prstGeom>
        </p:spPr>
        <p:txBody>
          <a:bodyPr wrap="square" lIns="0" tIns="0" rIns="0" bIns="0" rtlCol="0" anchor="t">
            <a:spAutoFit/>
          </a:bodyPr>
          <a:lstStyle/>
          <a:p>
            <a:pPr algn="l">
              <a:lnSpc>
                <a:spcPts val="5040"/>
              </a:lnSpc>
              <a:spcBef>
                <a:spcPct val="0"/>
              </a:spcBef>
            </a:pPr>
            <a:r>
              <a:rPr lang="en-US" sz="3600" dirty="0">
                <a:solidFill>
                  <a:srgbClr val="4B8A98"/>
                </a:solidFill>
                <a:latin typeface="ABeeZee"/>
                <a:ea typeface="ABeeZee"/>
                <a:cs typeface="ABeeZee"/>
                <a:sym typeface="ABeeZee"/>
              </a:rPr>
              <a:t>@allisonrosefdn</a:t>
            </a:r>
          </a:p>
          <a:p>
            <a:pPr algn="l">
              <a:lnSpc>
                <a:spcPts val="5040"/>
              </a:lnSpc>
              <a:spcBef>
                <a:spcPct val="0"/>
              </a:spcBef>
            </a:pPr>
            <a:r>
              <a:rPr lang="en-US" sz="3600" dirty="0">
                <a:solidFill>
                  <a:srgbClr val="4B8A98"/>
                </a:solidFill>
                <a:latin typeface="ABeeZee"/>
                <a:ea typeface="ABeeZee"/>
                <a:cs typeface="ABeeZee"/>
                <a:sym typeface="ABeeZee"/>
              </a:rPr>
              <a:t>@CodeAnaUSA</a:t>
            </a:r>
          </a:p>
        </p:txBody>
      </p:sp>
      <p:sp>
        <p:nvSpPr>
          <p:cNvPr id="13" name="TextBox 13"/>
          <p:cNvSpPr txBox="1"/>
          <p:nvPr/>
        </p:nvSpPr>
        <p:spPr>
          <a:xfrm>
            <a:off x="9749654" y="8665845"/>
            <a:ext cx="8233546" cy="1080516"/>
          </a:xfrm>
          <a:prstGeom prst="rect">
            <a:avLst/>
          </a:prstGeom>
        </p:spPr>
        <p:txBody>
          <a:bodyPr wrap="square" lIns="0" tIns="0" rIns="0" bIns="0" rtlCol="0" anchor="t">
            <a:spAutoFit/>
          </a:bodyPr>
          <a:lstStyle/>
          <a:p>
            <a:pPr algn="ctr">
              <a:lnSpc>
                <a:spcPts val="4212"/>
              </a:lnSpc>
            </a:pPr>
            <a:r>
              <a:rPr lang="en-US" sz="3600" dirty="0">
                <a:solidFill>
                  <a:srgbClr val="4B8A98"/>
                </a:solidFill>
                <a:latin typeface="ABeeZee Bold"/>
                <a:ea typeface="ABeeZee Bold"/>
                <a:cs typeface="ABeeZee Bold"/>
                <a:sym typeface="ABeeZee Bold"/>
              </a:rPr>
              <a:t>Together, we can eliminate </a:t>
            </a:r>
          </a:p>
          <a:p>
            <a:pPr algn="ctr">
              <a:lnSpc>
                <a:spcPts val="4212"/>
              </a:lnSpc>
            </a:pPr>
            <a:r>
              <a:rPr lang="en-US" sz="3600" dirty="0">
                <a:solidFill>
                  <a:srgbClr val="4B8A98"/>
                </a:solidFill>
                <a:latin typeface="ABeeZee Bold"/>
                <a:ea typeface="ABeeZee Bold"/>
                <a:cs typeface="ABeeZee Bold"/>
                <a:sym typeface="ABeeZee Bold"/>
              </a:rPr>
              <a:t>untimely deaths due to food allergies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6927014" y="463168"/>
            <a:ext cx="4579186"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Key Points</a:t>
            </a:r>
          </a:p>
        </p:txBody>
      </p:sp>
      <p:sp>
        <p:nvSpPr>
          <p:cNvPr id="5" name="TextBox 5"/>
          <p:cNvSpPr txBox="1"/>
          <p:nvPr/>
        </p:nvSpPr>
        <p:spPr>
          <a:xfrm>
            <a:off x="1423370" y="3175254"/>
            <a:ext cx="15441259" cy="5309146"/>
          </a:xfrm>
          <a:prstGeom prst="rect">
            <a:avLst/>
          </a:prstGeom>
        </p:spPr>
        <p:txBody>
          <a:bodyPr lIns="0" tIns="0" rIns="0" bIns="0" rtlCol="0" anchor="t">
            <a:spAutoFit/>
          </a:bodyPr>
          <a:lstStyle/>
          <a:p>
            <a:pPr marL="906780" lvl="1" indent="-453390" algn="l">
              <a:lnSpc>
                <a:spcPts val="4578"/>
              </a:lnSpc>
              <a:buFont typeface="Arial"/>
              <a:buChar char="•"/>
            </a:pPr>
            <a:r>
              <a:rPr lang="en-US" sz="4200" dirty="0">
                <a:solidFill>
                  <a:srgbClr val="000000"/>
                </a:solidFill>
                <a:latin typeface="ABeeZee"/>
                <a:ea typeface="ABeeZee"/>
                <a:cs typeface="ABeeZee"/>
                <a:sym typeface="ABeeZee"/>
              </a:rPr>
              <a:t>Anaphylaxis is a severe allergic reaction, and recognition is the first step to an effective response.</a:t>
            </a:r>
          </a:p>
          <a:p>
            <a:pPr algn="l">
              <a:lnSpc>
                <a:spcPts val="4578"/>
              </a:lnSpc>
            </a:pPr>
            <a:endParaRPr lang="en-US" sz="4200" dirty="0">
              <a:solidFill>
                <a:srgbClr val="000000"/>
              </a:solidFill>
              <a:latin typeface="ABeeZee"/>
              <a:ea typeface="ABeeZee"/>
              <a:cs typeface="ABeeZee"/>
              <a:sym typeface="ABeeZee"/>
            </a:endParaRPr>
          </a:p>
          <a:p>
            <a:pPr marL="906780" lvl="1" indent="-453390" algn="l">
              <a:lnSpc>
                <a:spcPts val="4578"/>
              </a:lnSpc>
              <a:buFont typeface="Arial"/>
              <a:buChar char="•"/>
            </a:pPr>
            <a:r>
              <a:rPr lang="en-US" sz="4200" dirty="0">
                <a:solidFill>
                  <a:srgbClr val="000000"/>
                </a:solidFill>
                <a:latin typeface="ABeeZee"/>
                <a:ea typeface="ABeeZee"/>
                <a:cs typeface="ABeeZee"/>
                <a:sym typeface="ABeeZee"/>
              </a:rPr>
              <a:t>Anaphylaxis is treated with epinephrine (Epi Pen, </a:t>
            </a:r>
            <a:r>
              <a:rPr lang="en-US" sz="4200" dirty="0" err="1">
                <a:solidFill>
                  <a:srgbClr val="000000"/>
                </a:solidFill>
                <a:latin typeface="ABeeZee"/>
                <a:ea typeface="ABeeZee"/>
                <a:cs typeface="ABeeZee"/>
                <a:sym typeface="ABeeZee"/>
              </a:rPr>
              <a:t>Auvi</a:t>
            </a:r>
            <a:r>
              <a:rPr lang="en-US" sz="4200" dirty="0">
                <a:solidFill>
                  <a:srgbClr val="000000"/>
                </a:solidFill>
                <a:latin typeface="ABeeZee"/>
                <a:ea typeface="ABeeZee"/>
                <a:cs typeface="ABeeZee"/>
                <a:sym typeface="ABeeZee"/>
              </a:rPr>
              <a:t>-Q, </a:t>
            </a:r>
            <a:r>
              <a:rPr lang="en-US" sz="4200" dirty="0" err="1">
                <a:solidFill>
                  <a:srgbClr val="000000"/>
                </a:solidFill>
                <a:latin typeface="ABeeZee"/>
                <a:ea typeface="ABeeZee"/>
                <a:cs typeface="ABeeZee"/>
                <a:sym typeface="ABeeZee"/>
              </a:rPr>
              <a:t>Neffy</a:t>
            </a:r>
            <a:r>
              <a:rPr lang="en-US" sz="4200" dirty="0">
                <a:solidFill>
                  <a:srgbClr val="000000"/>
                </a:solidFill>
                <a:latin typeface="ABeeZee"/>
                <a:ea typeface="ABeeZee"/>
                <a:cs typeface="ABeeZee"/>
                <a:sym typeface="ABeeZee"/>
              </a:rPr>
              <a:t>).</a:t>
            </a:r>
          </a:p>
          <a:p>
            <a:pPr algn="l">
              <a:lnSpc>
                <a:spcPts val="4578"/>
              </a:lnSpc>
            </a:pPr>
            <a:endParaRPr lang="en-US" sz="4200" dirty="0">
              <a:solidFill>
                <a:srgbClr val="000000"/>
              </a:solidFill>
              <a:latin typeface="ABeeZee"/>
              <a:ea typeface="ABeeZee"/>
              <a:cs typeface="ABeeZee"/>
              <a:sym typeface="ABeeZee"/>
            </a:endParaRPr>
          </a:p>
          <a:p>
            <a:pPr marL="906780" lvl="1" indent="-453390" algn="l">
              <a:lnSpc>
                <a:spcPts val="4578"/>
              </a:lnSpc>
              <a:buFont typeface="Arial"/>
              <a:buChar char="•"/>
            </a:pPr>
            <a:r>
              <a:rPr lang="en-US" sz="4200" dirty="0">
                <a:solidFill>
                  <a:srgbClr val="000000"/>
                </a:solidFill>
                <a:latin typeface="ABeeZee"/>
                <a:ea typeface="ABeeZee"/>
                <a:cs typeface="ABeeZee"/>
                <a:sym typeface="ABeeZee"/>
              </a:rPr>
              <a:t>This training will help prevent and prepare you for anaphylaxis.</a:t>
            </a:r>
          </a:p>
          <a:p>
            <a:pPr algn="l">
              <a:lnSpc>
                <a:spcPts val="4578"/>
              </a:lnSpc>
            </a:pPr>
            <a:endParaRPr lang="en-US" sz="4200" dirty="0">
              <a:solidFill>
                <a:srgbClr val="000000"/>
              </a:solidFill>
              <a:latin typeface="ABeeZee"/>
              <a:ea typeface="ABeeZee"/>
              <a:cs typeface="ABeeZee"/>
              <a:sym typeface="ABeeZee"/>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6523306" y="463168"/>
            <a:ext cx="5440093"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An Epidemic</a:t>
            </a:r>
          </a:p>
        </p:txBody>
      </p:sp>
      <p:sp>
        <p:nvSpPr>
          <p:cNvPr id="5" name="TextBox 5"/>
          <p:cNvSpPr txBox="1"/>
          <p:nvPr/>
        </p:nvSpPr>
        <p:spPr>
          <a:xfrm>
            <a:off x="1423370" y="2744333"/>
            <a:ext cx="15441259" cy="6955918"/>
          </a:xfrm>
          <a:prstGeom prst="rect">
            <a:avLst/>
          </a:prstGeom>
        </p:spPr>
        <p:txBody>
          <a:bodyPr lIns="0" tIns="0" rIns="0" bIns="0" rtlCol="0" anchor="t">
            <a:spAutoFit/>
          </a:bodyPr>
          <a:lstStyle/>
          <a:p>
            <a:pPr algn="l">
              <a:lnSpc>
                <a:spcPts val="3924"/>
              </a:lnSpc>
            </a:pPr>
            <a:r>
              <a:rPr lang="en-US" sz="3600" dirty="0">
                <a:solidFill>
                  <a:srgbClr val="000000"/>
                </a:solidFill>
                <a:latin typeface="ABeeZee"/>
                <a:ea typeface="ABeeZee"/>
                <a:cs typeface="ABeeZee"/>
                <a:sym typeface="ABeeZee"/>
              </a:rPr>
              <a:t>• More than 33 million Americans live with food allergies.</a:t>
            </a:r>
          </a:p>
          <a:p>
            <a:pPr algn="l">
              <a:lnSpc>
                <a:spcPts val="3924"/>
              </a:lnSpc>
            </a:pPr>
            <a:endParaRPr lang="en-US" sz="3600" dirty="0">
              <a:solidFill>
                <a:srgbClr val="000000"/>
              </a:solidFill>
              <a:latin typeface="ABeeZee"/>
              <a:ea typeface="ABeeZee"/>
              <a:cs typeface="ABeeZee"/>
              <a:sym typeface="ABeeZee"/>
            </a:endParaRPr>
          </a:p>
          <a:p>
            <a:pPr algn="l">
              <a:lnSpc>
                <a:spcPts val="3924"/>
              </a:lnSpc>
            </a:pPr>
            <a:r>
              <a:rPr lang="en-US" sz="3600" dirty="0">
                <a:solidFill>
                  <a:srgbClr val="000000"/>
                </a:solidFill>
                <a:latin typeface="ABeeZee"/>
                <a:ea typeface="ABeeZee"/>
                <a:cs typeface="ABeeZee"/>
                <a:sym typeface="ABeeZee"/>
              </a:rPr>
              <a:t>• 1 in 10 adults in the U.S. live with a food allergy.</a:t>
            </a:r>
          </a:p>
          <a:p>
            <a:pPr algn="l">
              <a:lnSpc>
                <a:spcPts val="3924"/>
              </a:lnSpc>
            </a:pPr>
            <a:endParaRPr lang="en-US" sz="3600" dirty="0">
              <a:solidFill>
                <a:srgbClr val="000000"/>
              </a:solidFill>
              <a:latin typeface="ABeeZee"/>
              <a:ea typeface="ABeeZee"/>
              <a:cs typeface="ABeeZee"/>
              <a:sym typeface="ABeeZee"/>
            </a:endParaRPr>
          </a:p>
          <a:p>
            <a:pPr algn="l">
              <a:lnSpc>
                <a:spcPts val="3924"/>
              </a:lnSpc>
            </a:pPr>
            <a:r>
              <a:rPr lang="en-US" sz="3600" dirty="0">
                <a:solidFill>
                  <a:srgbClr val="000000"/>
                </a:solidFill>
                <a:latin typeface="ABeeZee"/>
                <a:ea typeface="ABeeZee"/>
                <a:cs typeface="ABeeZee"/>
                <a:sym typeface="ABeeZee"/>
              </a:rPr>
              <a:t>• Restaurants are the second most common location for a food allergic reaction, and many individuals with food allergy do not freely share that they have food allergies.</a:t>
            </a:r>
          </a:p>
          <a:p>
            <a:pPr algn="l">
              <a:lnSpc>
                <a:spcPts val="3924"/>
              </a:lnSpc>
            </a:pPr>
            <a:endParaRPr lang="en-US" sz="3600" dirty="0">
              <a:solidFill>
                <a:srgbClr val="000000"/>
              </a:solidFill>
              <a:latin typeface="ABeeZee"/>
              <a:ea typeface="ABeeZee"/>
              <a:cs typeface="ABeeZee"/>
              <a:sym typeface="ABeeZee"/>
            </a:endParaRPr>
          </a:p>
          <a:p>
            <a:pPr algn="l">
              <a:lnSpc>
                <a:spcPts val="3924"/>
              </a:lnSpc>
            </a:pPr>
            <a:r>
              <a:rPr lang="en-US" sz="3600" dirty="0">
                <a:solidFill>
                  <a:srgbClr val="000000"/>
                </a:solidFill>
                <a:latin typeface="ABeeZee"/>
                <a:ea typeface="ABeeZee"/>
                <a:cs typeface="ABeeZee"/>
                <a:sym typeface="ABeeZee"/>
              </a:rPr>
              <a:t>• Not recognizing a food allergy reaction—delaying treatment—is a risk factor for death.</a:t>
            </a:r>
          </a:p>
          <a:p>
            <a:pPr algn="l">
              <a:lnSpc>
                <a:spcPts val="3924"/>
              </a:lnSpc>
            </a:pPr>
            <a:endParaRPr lang="en-US" sz="3600" dirty="0">
              <a:solidFill>
                <a:srgbClr val="000000"/>
              </a:solidFill>
              <a:latin typeface="ABeeZee"/>
              <a:ea typeface="ABeeZee"/>
              <a:cs typeface="ABeeZee"/>
              <a:sym typeface="ABeeZee"/>
            </a:endParaRPr>
          </a:p>
          <a:p>
            <a:pPr algn="l">
              <a:lnSpc>
                <a:spcPts val="3924"/>
              </a:lnSpc>
            </a:pPr>
            <a:r>
              <a:rPr lang="en-US" sz="3600" dirty="0">
                <a:solidFill>
                  <a:srgbClr val="000000"/>
                </a:solidFill>
                <a:latin typeface="ABeeZee"/>
                <a:ea typeface="ABeeZee"/>
                <a:cs typeface="ABeeZee"/>
                <a:sym typeface="ABeeZee"/>
              </a:rPr>
              <a:t>• Teenagers and young adults with food allergies are at the highest risk of fatal food-induced allergic reactions.</a:t>
            </a:r>
          </a:p>
          <a:p>
            <a:pPr algn="l">
              <a:lnSpc>
                <a:spcPts val="3924"/>
              </a:lnSpc>
            </a:pPr>
            <a:endParaRPr lang="en-US" sz="3600" dirty="0">
              <a:solidFill>
                <a:srgbClr val="000000"/>
              </a:solidFill>
              <a:latin typeface="ABeeZee"/>
              <a:ea typeface="ABeeZee"/>
              <a:cs typeface="ABeeZee"/>
              <a:sym typeface="ABeeZee"/>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Freeform 4"/>
          <p:cNvSpPr/>
          <p:nvPr/>
        </p:nvSpPr>
        <p:spPr>
          <a:xfrm>
            <a:off x="254223" y="4481010"/>
            <a:ext cx="7125003" cy="3524057"/>
          </a:xfrm>
          <a:custGeom>
            <a:avLst/>
            <a:gdLst/>
            <a:ahLst/>
            <a:cxnLst/>
            <a:rect l="l" t="t" r="r" b="b"/>
            <a:pathLst>
              <a:path w="7125003" h="3524057">
                <a:moveTo>
                  <a:pt x="0" y="0"/>
                </a:moveTo>
                <a:lnTo>
                  <a:pt x="7125003" y="0"/>
                </a:lnTo>
                <a:lnTo>
                  <a:pt x="7125003" y="3524057"/>
                </a:lnTo>
                <a:lnTo>
                  <a:pt x="0" y="3524057"/>
                </a:lnTo>
                <a:lnTo>
                  <a:pt x="0" y="0"/>
                </a:lnTo>
                <a:close/>
              </a:path>
            </a:pathLst>
          </a:custGeom>
          <a:blipFill>
            <a:blip r:embed="rId4"/>
            <a:stretch>
              <a:fillRect/>
            </a:stretch>
          </a:blipFill>
        </p:spPr>
        <p:txBody>
          <a:bodyPr/>
          <a:lstStyle/>
          <a:p>
            <a:endParaRPr lang="en-US"/>
          </a:p>
        </p:txBody>
      </p:sp>
      <p:grpSp>
        <p:nvGrpSpPr>
          <p:cNvPr id="5" name="Group 5"/>
          <p:cNvGrpSpPr/>
          <p:nvPr/>
        </p:nvGrpSpPr>
        <p:grpSpPr>
          <a:xfrm>
            <a:off x="3439648" y="3221443"/>
            <a:ext cx="754153" cy="754153"/>
            <a:chOff x="0" y="0"/>
            <a:chExt cx="812800" cy="812800"/>
          </a:xfrm>
        </p:grpSpPr>
        <p:sp>
          <p:nvSpPr>
            <p:cNvPr id="6" name="Freeform 6"/>
            <p:cNvSpPr/>
            <p:nvPr/>
          </p:nvSpPr>
          <p:spPr>
            <a:xfrm>
              <a:off x="0" y="0"/>
              <a:ext cx="812800" cy="812800"/>
            </a:xfrm>
            <a:custGeom>
              <a:avLst/>
              <a:gdLst/>
              <a:ahLst/>
              <a:cxnLst/>
              <a:rect l="l" t="t" r="r" b="b"/>
              <a:pathLst>
                <a:path w="812800" h="812800">
                  <a:moveTo>
                    <a:pt x="406400" y="812800"/>
                  </a:moveTo>
                  <a:lnTo>
                    <a:pt x="0" y="406400"/>
                  </a:lnTo>
                  <a:lnTo>
                    <a:pt x="203200" y="406400"/>
                  </a:lnTo>
                  <a:lnTo>
                    <a:pt x="203200" y="0"/>
                  </a:lnTo>
                  <a:lnTo>
                    <a:pt x="609600" y="0"/>
                  </a:lnTo>
                  <a:lnTo>
                    <a:pt x="609600" y="406400"/>
                  </a:lnTo>
                  <a:lnTo>
                    <a:pt x="812800" y="406400"/>
                  </a:lnTo>
                  <a:lnTo>
                    <a:pt x="406400" y="812800"/>
                  </a:lnTo>
                  <a:close/>
                </a:path>
              </a:pathLst>
            </a:custGeom>
            <a:solidFill>
              <a:srgbClr val="999B9E"/>
            </a:solidFill>
          </p:spPr>
          <p:txBody>
            <a:bodyPr/>
            <a:lstStyle/>
            <a:p>
              <a:endParaRPr lang="en-US"/>
            </a:p>
          </p:txBody>
        </p:sp>
        <p:sp>
          <p:nvSpPr>
            <p:cNvPr id="7" name="TextBox 7"/>
            <p:cNvSpPr txBox="1"/>
            <p:nvPr/>
          </p:nvSpPr>
          <p:spPr>
            <a:xfrm>
              <a:off x="203200" y="0"/>
              <a:ext cx="406400" cy="711200"/>
            </a:xfrm>
            <a:prstGeom prst="rect">
              <a:avLst/>
            </a:prstGeom>
          </p:spPr>
          <p:txBody>
            <a:bodyPr lIns="50800" tIns="50800" rIns="50800" bIns="50800" rtlCol="0" anchor="ctr"/>
            <a:lstStyle/>
            <a:p>
              <a:pPr algn="ctr">
                <a:lnSpc>
                  <a:spcPts val="1526"/>
                </a:lnSpc>
              </a:pPr>
              <a:endParaRPr/>
            </a:p>
          </p:txBody>
        </p:sp>
      </p:grpSp>
      <p:sp>
        <p:nvSpPr>
          <p:cNvPr id="8" name="TextBox 8"/>
          <p:cNvSpPr txBox="1"/>
          <p:nvPr/>
        </p:nvSpPr>
        <p:spPr>
          <a:xfrm>
            <a:off x="3816724" y="405765"/>
            <a:ext cx="10654552" cy="1236345"/>
          </a:xfrm>
          <a:prstGeom prst="rect">
            <a:avLst/>
          </a:prstGeom>
        </p:spPr>
        <p:txBody>
          <a:bodyPr lIns="0" tIns="0" rIns="0" bIns="0" rtlCol="0" anchor="t">
            <a:spAutoFit/>
          </a:bodyPr>
          <a:lstStyle/>
          <a:p>
            <a:pPr algn="ctr">
              <a:lnSpc>
                <a:spcPts val="10080"/>
              </a:lnSpc>
            </a:pPr>
            <a:r>
              <a:rPr lang="en-US" sz="7200">
                <a:solidFill>
                  <a:srgbClr val="4B8A98"/>
                </a:solidFill>
                <a:latin typeface="ABeeZee Bold"/>
                <a:ea typeface="ABeeZee Bold"/>
                <a:cs typeface="ABeeZee Bold"/>
                <a:sym typeface="ABeeZee Bold"/>
              </a:rPr>
              <a:t>Allergy? Or Intolerance?</a:t>
            </a:r>
          </a:p>
        </p:txBody>
      </p:sp>
      <p:sp>
        <p:nvSpPr>
          <p:cNvPr id="9" name="TextBox 9"/>
          <p:cNvSpPr txBox="1"/>
          <p:nvPr/>
        </p:nvSpPr>
        <p:spPr>
          <a:xfrm>
            <a:off x="794365" y="2329013"/>
            <a:ext cx="6044718" cy="892429"/>
          </a:xfrm>
          <a:prstGeom prst="rect">
            <a:avLst/>
          </a:prstGeom>
        </p:spPr>
        <p:txBody>
          <a:bodyPr lIns="0" tIns="0" rIns="0" bIns="0" rtlCol="0" anchor="t">
            <a:spAutoFit/>
          </a:bodyPr>
          <a:lstStyle/>
          <a:p>
            <a:pPr algn="ctr">
              <a:lnSpc>
                <a:spcPts val="3488"/>
              </a:lnSpc>
              <a:spcBef>
                <a:spcPct val="0"/>
              </a:spcBef>
            </a:pPr>
            <a:r>
              <a:rPr lang="en-US" sz="3200">
                <a:solidFill>
                  <a:srgbClr val="4B8A98"/>
                </a:solidFill>
                <a:latin typeface="ABeeZee Bold"/>
                <a:ea typeface="ABeeZee Bold"/>
                <a:cs typeface="ABeeZee Bold"/>
                <a:sym typeface="ABeeZee Bold"/>
              </a:rPr>
              <a:t>Sudden-Onset Hives, Swelling, </a:t>
            </a:r>
          </a:p>
          <a:p>
            <a:pPr algn="ctr">
              <a:lnSpc>
                <a:spcPts val="3488"/>
              </a:lnSpc>
              <a:spcBef>
                <a:spcPct val="0"/>
              </a:spcBef>
            </a:pPr>
            <a:r>
              <a:rPr lang="en-US" sz="3200">
                <a:solidFill>
                  <a:srgbClr val="4B8A98"/>
                </a:solidFill>
                <a:latin typeface="ABeeZee Bold"/>
                <a:ea typeface="ABeeZee Bold"/>
                <a:cs typeface="ABeeZee Bold"/>
                <a:sym typeface="ABeeZee Bold"/>
              </a:rPr>
              <a:t>Trouble Breathing, Vomiting?</a:t>
            </a:r>
          </a:p>
        </p:txBody>
      </p:sp>
      <p:sp>
        <p:nvSpPr>
          <p:cNvPr id="10" name="TextBox 10"/>
          <p:cNvSpPr txBox="1"/>
          <p:nvPr/>
        </p:nvSpPr>
        <p:spPr>
          <a:xfrm>
            <a:off x="2012459" y="3935818"/>
            <a:ext cx="3702541" cy="454279"/>
          </a:xfrm>
          <a:prstGeom prst="rect">
            <a:avLst/>
          </a:prstGeom>
        </p:spPr>
        <p:txBody>
          <a:bodyPr wrap="square" lIns="0" tIns="0" rIns="0" bIns="0" rtlCol="0" anchor="t">
            <a:spAutoFit/>
          </a:bodyPr>
          <a:lstStyle/>
          <a:p>
            <a:pPr algn="ctr">
              <a:lnSpc>
                <a:spcPts val="3488"/>
              </a:lnSpc>
              <a:spcBef>
                <a:spcPct val="0"/>
              </a:spcBef>
            </a:pPr>
            <a:r>
              <a:rPr lang="en-US" sz="3200" dirty="0">
                <a:solidFill>
                  <a:srgbClr val="4B8A98"/>
                </a:solidFill>
                <a:latin typeface="ABeeZee Bold"/>
                <a:ea typeface="ABeeZee Bold"/>
                <a:cs typeface="ABeeZee Bold"/>
                <a:sym typeface="ABeeZee Bold"/>
              </a:rPr>
              <a:t>Likely Food Allergy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Freeform 4"/>
          <p:cNvSpPr/>
          <p:nvPr/>
        </p:nvSpPr>
        <p:spPr>
          <a:xfrm>
            <a:off x="583070" y="4399622"/>
            <a:ext cx="7125003" cy="3524057"/>
          </a:xfrm>
          <a:custGeom>
            <a:avLst/>
            <a:gdLst/>
            <a:ahLst/>
            <a:cxnLst/>
            <a:rect l="l" t="t" r="r" b="b"/>
            <a:pathLst>
              <a:path w="7125003" h="3524057">
                <a:moveTo>
                  <a:pt x="0" y="0"/>
                </a:moveTo>
                <a:lnTo>
                  <a:pt x="7125003" y="0"/>
                </a:lnTo>
                <a:lnTo>
                  <a:pt x="7125003" y="3524057"/>
                </a:lnTo>
                <a:lnTo>
                  <a:pt x="0" y="3524057"/>
                </a:lnTo>
                <a:lnTo>
                  <a:pt x="0" y="0"/>
                </a:lnTo>
                <a:close/>
              </a:path>
            </a:pathLst>
          </a:custGeom>
          <a:blipFill>
            <a:blip r:embed="rId4"/>
            <a:stretch>
              <a:fillRect/>
            </a:stretch>
          </a:blipFill>
        </p:spPr>
        <p:txBody>
          <a:bodyPr/>
          <a:lstStyle/>
          <a:p>
            <a:endParaRPr lang="en-US"/>
          </a:p>
        </p:txBody>
      </p:sp>
      <p:grpSp>
        <p:nvGrpSpPr>
          <p:cNvPr id="5" name="Group 5"/>
          <p:cNvGrpSpPr/>
          <p:nvPr/>
        </p:nvGrpSpPr>
        <p:grpSpPr>
          <a:xfrm>
            <a:off x="3768495" y="3221443"/>
            <a:ext cx="754153" cy="754153"/>
            <a:chOff x="0" y="0"/>
            <a:chExt cx="812800" cy="812800"/>
          </a:xfrm>
        </p:grpSpPr>
        <p:sp>
          <p:nvSpPr>
            <p:cNvPr id="6" name="Freeform 6"/>
            <p:cNvSpPr/>
            <p:nvPr/>
          </p:nvSpPr>
          <p:spPr>
            <a:xfrm>
              <a:off x="0" y="0"/>
              <a:ext cx="812800" cy="812800"/>
            </a:xfrm>
            <a:custGeom>
              <a:avLst/>
              <a:gdLst/>
              <a:ahLst/>
              <a:cxnLst/>
              <a:rect l="l" t="t" r="r" b="b"/>
              <a:pathLst>
                <a:path w="812800" h="812800">
                  <a:moveTo>
                    <a:pt x="406400" y="812800"/>
                  </a:moveTo>
                  <a:lnTo>
                    <a:pt x="0" y="406400"/>
                  </a:lnTo>
                  <a:lnTo>
                    <a:pt x="203200" y="406400"/>
                  </a:lnTo>
                  <a:lnTo>
                    <a:pt x="203200" y="0"/>
                  </a:lnTo>
                  <a:lnTo>
                    <a:pt x="609600" y="0"/>
                  </a:lnTo>
                  <a:lnTo>
                    <a:pt x="609600" y="406400"/>
                  </a:lnTo>
                  <a:lnTo>
                    <a:pt x="812800" y="406400"/>
                  </a:lnTo>
                  <a:lnTo>
                    <a:pt x="406400" y="812800"/>
                  </a:lnTo>
                  <a:close/>
                </a:path>
              </a:pathLst>
            </a:custGeom>
            <a:solidFill>
              <a:srgbClr val="999B9E"/>
            </a:solidFill>
          </p:spPr>
          <p:txBody>
            <a:bodyPr/>
            <a:lstStyle/>
            <a:p>
              <a:endParaRPr lang="en-US"/>
            </a:p>
          </p:txBody>
        </p:sp>
        <p:sp>
          <p:nvSpPr>
            <p:cNvPr id="7" name="TextBox 7"/>
            <p:cNvSpPr txBox="1"/>
            <p:nvPr/>
          </p:nvSpPr>
          <p:spPr>
            <a:xfrm>
              <a:off x="203200" y="0"/>
              <a:ext cx="406400" cy="711200"/>
            </a:xfrm>
            <a:prstGeom prst="rect">
              <a:avLst/>
            </a:prstGeom>
          </p:spPr>
          <p:txBody>
            <a:bodyPr lIns="50800" tIns="50800" rIns="50800" bIns="50800" rtlCol="0" anchor="ctr"/>
            <a:lstStyle/>
            <a:p>
              <a:pPr algn="ctr">
                <a:lnSpc>
                  <a:spcPts val="1526"/>
                </a:lnSpc>
              </a:pPr>
              <a:endParaRPr/>
            </a:p>
          </p:txBody>
        </p:sp>
      </p:grpSp>
      <p:grpSp>
        <p:nvGrpSpPr>
          <p:cNvPr id="8" name="Group 8"/>
          <p:cNvGrpSpPr/>
          <p:nvPr/>
        </p:nvGrpSpPr>
        <p:grpSpPr>
          <a:xfrm>
            <a:off x="13303125" y="3221443"/>
            <a:ext cx="754153" cy="754153"/>
            <a:chOff x="0" y="0"/>
            <a:chExt cx="812800" cy="812800"/>
          </a:xfrm>
        </p:grpSpPr>
        <p:sp>
          <p:nvSpPr>
            <p:cNvPr id="9" name="Freeform 9"/>
            <p:cNvSpPr/>
            <p:nvPr/>
          </p:nvSpPr>
          <p:spPr>
            <a:xfrm>
              <a:off x="0" y="0"/>
              <a:ext cx="812800" cy="812800"/>
            </a:xfrm>
            <a:custGeom>
              <a:avLst/>
              <a:gdLst/>
              <a:ahLst/>
              <a:cxnLst/>
              <a:rect l="l" t="t" r="r" b="b"/>
              <a:pathLst>
                <a:path w="812800" h="812800">
                  <a:moveTo>
                    <a:pt x="406400" y="812800"/>
                  </a:moveTo>
                  <a:lnTo>
                    <a:pt x="0" y="406400"/>
                  </a:lnTo>
                  <a:lnTo>
                    <a:pt x="203200" y="406400"/>
                  </a:lnTo>
                  <a:lnTo>
                    <a:pt x="203200" y="0"/>
                  </a:lnTo>
                  <a:lnTo>
                    <a:pt x="609600" y="0"/>
                  </a:lnTo>
                  <a:lnTo>
                    <a:pt x="609600" y="406400"/>
                  </a:lnTo>
                  <a:lnTo>
                    <a:pt x="812800" y="406400"/>
                  </a:lnTo>
                  <a:lnTo>
                    <a:pt x="406400" y="812800"/>
                  </a:lnTo>
                  <a:close/>
                </a:path>
              </a:pathLst>
            </a:custGeom>
            <a:solidFill>
              <a:srgbClr val="999B9E"/>
            </a:solidFill>
          </p:spPr>
          <p:txBody>
            <a:bodyPr/>
            <a:lstStyle/>
            <a:p>
              <a:endParaRPr lang="en-US"/>
            </a:p>
          </p:txBody>
        </p:sp>
        <p:sp>
          <p:nvSpPr>
            <p:cNvPr id="10" name="TextBox 10"/>
            <p:cNvSpPr txBox="1"/>
            <p:nvPr/>
          </p:nvSpPr>
          <p:spPr>
            <a:xfrm>
              <a:off x="203200" y="0"/>
              <a:ext cx="406400" cy="711200"/>
            </a:xfrm>
            <a:prstGeom prst="rect">
              <a:avLst/>
            </a:prstGeom>
          </p:spPr>
          <p:txBody>
            <a:bodyPr lIns="50800" tIns="50800" rIns="50800" bIns="50800" rtlCol="0" anchor="ctr"/>
            <a:lstStyle/>
            <a:p>
              <a:pPr algn="ctr">
                <a:lnSpc>
                  <a:spcPts val="1526"/>
                </a:lnSpc>
              </a:pPr>
              <a:endParaRPr/>
            </a:p>
          </p:txBody>
        </p:sp>
      </p:grpSp>
      <p:sp>
        <p:nvSpPr>
          <p:cNvPr id="11" name="Freeform 11"/>
          <p:cNvSpPr/>
          <p:nvPr/>
        </p:nvSpPr>
        <p:spPr>
          <a:xfrm>
            <a:off x="9684796" y="5269279"/>
            <a:ext cx="4372482" cy="2735788"/>
          </a:xfrm>
          <a:custGeom>
            <a:avLst/>
            <a:gdLst/>
            <a:ahLst/>
            <a:cxnLst/>
            <a:rect l="l" t="t" r="r" b="b"/>
            <a:pathLst>
              <a:path w="4372482" h="2735788">
                <a:moveTo>
                  <a:pt x="0" y="0"/>
                </a:moveTo>
                <a:lnTo>
                  <a:pt x="4372482" y="0"/>
                </a:lnTo>
                <a:lnTo>
                  <a:pt x="4372482" y="2735788"/>
                </a:lnTo>
                <a:lnTo>
                  <a:pt x="0" y="2735788"/>
                </a:lnTo>
                <a:lnTo>
                  <a:pt x="0" y="0"/>
                </a:lnTo>
                <a:close/>
              </a:path>
            </a:pathLst>
          </a:custGeom>
          <a:blipFill>
            <a:blip r:embed="rId5"/>
            <a:stretch>
              <a:fillRect/>
            </a:stretch>
          </a:blipFill>
        </p:spPr>
        <p:txBody>
          <a:bodyPr/>
          <a:lstStyle/>
          <a:p>
            <a:endParaRPr lang="en-US"/>
          </a:p>
        </p:txBody>
      </p:sp>
      <p:sp>
        <p:nvSpPr>
          <p:cNvPr id="12" name="Freeform 12"/>
          <p:cNvSpPr/>
          <p:nvPr/>
        </p:nvSpPr>
        <p:spPr>
          <a:xfrm>
            <a:off x="14524003" y="4606789"/>
            <a:ext cx="3410911" cy="3398278"/>
          </a:xfrm>
          <a:custGeom>
            <a:avLst/>
            <a:gdLst/>
            <a:ahLst/>
            <a:cxnLst/>
            <a:rect l="l" t="t" r="r" b="b"/>
            <a:pathLst>
              <a:path w="3410911" h="3398278">
                <a:moveTo>
                  <a:pt x="0" y="0"/>
                </a:moveTo>
                <a:lnTo>
                  <a:pt x="3410911" y="0"/>
                </a:lnTo>
                <a:lnTo>
                  <a:pt x="3410911" y="3398278"/>
                </a:lnTo>
                <a:lnTo>
                  <a:pt x="0" y="3398278"/>
                </a:lnTo>
                <a:lnTo>
                  <a:pt x="0" y="0"/>
                </a:lnTo>
                <a:close/>
              </a:path>
            </a:pathLst>
          </a:custGeom>
          <a:blipFill>
            <a:blip r:embed="rId6"/>
            <a:stretch>
              <a:fillRect/>
            </a:stretch>
          </a:blipFill>
        </p:spPr>
        <p:txBody>
          <a:bodyPr/>
          <a:lstStyle/>
          <a:p>
            <a:endParaRPr lang="en-US"/>
          </a:p>
        </p:txBody>
      </p:sp>
      <p:sp>
        <p:nvSpPr>
          <p:cNvPr id="13" name="TextBox 13"/>
          <p:cNvSpPr txBox="1"/>
          <p:nvPr/>
        </p:nvSpPr>
        <p:spPr>
          <a:xfrm>
            <a:off x="3816724" y="405765"/>
            <a:ext cx="10654552" cy="1236345"/>
          </a:xfrm>
          <a:prstGeom prst="rect">
            <a:avLst/>
          </a:prstGeom>
        </p:spPr>
        <p:txBody>
          <a:bodyPr lIns="0" tIns="0" rIns="0" bIns="0" rtlCol="0" anchor="t">
            <a:spAutoFit/>
          </a:bodyPr>
          <a:lstStyle/>
          <a:p>
            <a:pPr algn="ctr">
              <a:lnSpc>
                <a:spcPts val="10080"/>
              </a:lnSpc>
            </a:pPr>
            <a:r>
              <a:rPr lang="en-US" sz="7200">
                <a:solidFill>
                  <a:srgbClr val="4B8A98"/>
                </a:solidFill>
                <a:latin typeface="ABeeZee Bold"/>
                <a:ea typeface="ABeeZee Bold"/>
                <a:cs typeface="ABeeZee Bold"/>
                <a:sym typeface="ABeeZee Bold"/>
              </a:rPr>
              <a:t>Allergy? Or Intolerance?</a:t>
            </a:r>
          </a:p>
        </p:txBody>
      </p:sp>
      <p:sp>
        <p:nvSpPr>
          <p:cNvPr id="14" name="TextBox 14"/>
          <p:cNvSpPr txBox="1"/>
          <p:nvPr/>
        </p:nvSpPr>
        <p:spPr>
          <a:xfrm>
            <a:off x="1343544" y="2329013"/>
            <a:ext cx="6044718" cy="892429"/>
          </a:xfrm>
          <a:prstGeom prst="rect">
            <a:avLst/>
          </a:prstGeom>
        </p:spPr>
        <p:txBody>
          <a:bodyPr lIns="0" tIns="0" rIns="0" bIns="0" rtlCol="0" anchor="t">
            <a:spAutoFit/>
          </a:bodyPr>
          <a:lstStyle/>
          <a:p>
            <a:pPr algn="ctr">
              <a:lnSpc>
                <a:spcPts val="3488"/>
              </a:lnSpc>
              <a:spcBef>
                <a:spcPct val="0"/>
              </a:spcBef>
            </a:pPr>
            <a:r>
              <a:rPr lang="en-US" sz="3200">
                <a:solidFill>
                  <a:srgbClr val="000000"/>
                </a:solidFill>
                <a:latin typeface="ABeeZee"/>
                <a:ea typeface="ABeeZee"/>
                <a:cs typeface="ABeeZee"/>
                <a:sym typeface="ABeeZee"/>
              </a:rPr>
              <a:t>Sudden-Onset Hives, Swelling, </a:t>
            </a:r>
          </a:p>
          <a:p>
            <a:pPr algn="ctr">
              <a:lnSpc>
                <a:spcPts val="3488"/>
              </a:lnSpc>
              <a:spcBef>
                <a:spcPct val="0"/>
              </a:spcBef>
            </a:pPr>
            <a:r>
              <a:rPr lang="en-US" sz="3200">
                <a:solidFill>
                  <a:srgbClr val="000000"/>
                </a:solidFill>
                <a:latin typeface="ABeeZee"/>
                <a:ea typeface="ABeeZee"/>
                <a:cs typeface="ABeeZee"/>
                <a:sym typeface="ABeeZee"/>
              </a:rPr>
              <a:t>Trouble Breathing, Vomiting?</a:t>
            </a:r>
          </a:p>
        </p:txBody>
      </p:sp>
      <p:sp>
        <p:nvSpPr>
          <p:cNvPr id="15" name="TextBox 15"/>
          <p:cNvSpPr txBox="1"/>
          <p:nvPr/>
        </p:nvSpPr>
        <p:spPr>
          <a:xfrm>
            <a:off x="2379406" y="3935818"/>
            <a:ext cx="3608529" cy="454279"/>
          </a:xfrm>
          <a:prstGeom prst="rect">
            <a:avLst/>
          </a:prstGeom>
        </p:spPr>
        <p:txBody>
          <a:bodyPr lIns="0" tIns="0" rIns="0" bIns="0" rtlCol="0" anchor="t">
            <a:spAutoFit/>
          </a:bodyPr>
          <a:lstStyle/>
          <a:p>
            <a:pPr algn="ctr">
              <a:lnSpc>
                <a:spcPts val="3488"/>
              </a:lnSpc>
              <a:spcBef>
                <a:spcPct val="0"/>
              </a:spcBef>
            </a:pPr>
            <a:r>
              <a:rPr lang="en-US" sz="3200">
                <a:solidFill>
                  <a:srgbClr val="000000"/>
                </a:solidFill>
                <a:latin typeface="ABeeZee"/>
                <a:ea typeface="ABeeZee"/>
                <a:cs typeface="ABeeZee"/>
                <a:sym typeface="ABeeZee"/>
              </a:rPr>
              <a:t>Likely Food Allergy</a:t>
            </a:r>
          </a:p>
        </p:txBody>
      </p:sp>
      <p:grpSp>
        <p:nvGrpSpPr>
          <p:cNvPr id="16" name="Group 16"/>
          <p:cNvGrpSpPr/>
          <p:nvPr/>
        </p:nvGrpSpPr>
        <p:grpSpPr>
          <a:xfrm>
            <a:off x="334211" y="2081890"/>
            <a:ext cx="7373862" cy="6123220"/>
            <a:chOff x="0" y="0"/>
            <a:chExt cx="1942087" cy="1612700"/>
          </a:xfrm>
        </p:grpSpPr>
        <p:sp>
          <p:nvSpPr>
            <p:cNvPr id="17" name="Freeform 17"/>
            <p:cNvSpPr/>
            <p:nvPr/>
          </p:nvSpPr>
          <p:spPr>
            <a:xfrm>
              <a:off x="0" y="0"/>
              <a:ext cx="1942087" cy="1612700"/>
            </a:xfrm>
            <a:custGeom>
              <a:avLst/>
              <a:gdLst/>
              <a:ahLst/>
              <a:cxnLst/>
              <a:rect l="l" t="t" r="r" b="b"/>
              <a:pathLst>
                <a:path w="1942087" h="1612700">
                  <a:moveTo>
                    <a:pt x="0" y="0"/>
                  </a:moveTo>
                  <a:lnTo>
                    <a:pt x="1942087" y="0"/>
                  </a:lnTo>
                  <a:lnTo>
                    <a:pt x="1942087" y="1612700"/>
                  </a:lnTo>
                  <a:lnTo>
                    <a:pt x="0" y="1612700"/>
                  </a:lnTo>
                  <a:close/>
                </a:path>
              </a:pathLst>
            </a:custGeom>
            <a:solidFill>
              <a:srgbClr val="FEE57F">
                <a:alpha val="83922"/>
              </a:srgbClr>
            </a:solidFill>
          </p:spPr>
          <p:txBody>
            <a:bodyPr/>
            <a:lstStyle/>
            <a:p>
              <a:endParaRPr lang="en-US"/>
            </a:p>
          </p:txBody>
        </p:sp>
        <p:sp>
          <p:nvSpPr>
            <p:cNvPr id="18" name="TextBox 18"/>
            <p:cNvSpPr txBox="1"/>
            <p:nvPr/>
          </p:nvSpPr>
          <p:spPr>
            <a:xfrm>
              <a:off x="0" y="0"/>
              <a:ext cx="1942087" cy="1612700"/>
            </a:xfrm>
            <a:prstGeom prst="rect">
              <a:avLst/>
            </a:prstGeom>
          </p:spPr>
          <p:txBody>
            <a:bodyPr lIns="50800" tIns="50800" rIns="50800" bIns="50800" rtlCol="0" anchor="ctr"/>
            <a:lstStyle/>
            <a:p>
              <a:pPr algn="ctr">
                <a:lnSpc>
                  <a:spcPts val="1526"/>
                </a:lnSpc>
              </a:pPr>
              <a:endParaRPr/>
            </a:p>
          </p:txBody>
        </p:sp>
      </p:grpSp>
      <p:sp>
        <p:nvSpPr>
          <p:cNvPr id="19" name="TextBox 19"/>
          <p:cNvSpPr txBox="1"/>
          <p:nvPr/>
        </p:nvSpPr>
        <p:spPr>
          <a:xfrm>
            <a:off x="11671914" y="2329013"/>
            <a:ext cx="4016574" cy="892429"/>
          </a:xfrm>
          <a:prstGeom prst="rect">
            <a:avLst/>
          </a:prstGeom>
        </p:spPr>
        <p:txBody>
          <a:bodyPr lIns="0" tIns="0" rIns="0" bIns="0" rtlCol="0" anchor="t">
            <a:spAutoFit/>
          </a:bodyPr>
          <a:lstStyle/>
          <a:p>
            <a:pPr algn="ctr">
              <a:lnSpc>
                <a:spcPts val="3488"/>
              </a:lnSpc>
              <a:spcBef>
                <a:spcPct val="0"/>
              </a:spcBef>
            </a:pPr>
            <a:r>
              <a:rPr lang="en-US" sz="3200">
                <a:solidFill>
                  <a:srgbClr val="000000"/>
                </a:solidFill>
                <a:latin typeface="ABeeZee"/>
                <a:ea typeface="ABeeZee"/>
                <a:cs typeface="ABeeZee"/>
                <a:sym typeface="ABeeZee"/>
              </a:rPr>
              <a:t>Headache, Bloating, </a:t>
            </a:r>
          </a:p>
          <a:p>
            <a:pPr algn="ctr">
              <a:lnSpc>
                <a:spcPts val="3488"/>
              </a:lnSpc>
              <a:spcBef>
                <a:spcPct val="0"/>
              </a:spcBef>
            </a:pPr>
            <a:r>
              <a:rPr lang="en-US" sz="3200">
                <a:solidFill>
                  <a:srgbClr val="000000"/>
                </a:solidFill>
                <a:latin typeface="ABeeZee"/>
                <a:ea typeface="ABeeZee"/>
                <a:cs typeface="ABeeZee"/>
                <a:sym typeface="ABeeZee"/>
              </a:rPr>
              <a:t>Fatigue, Brain Fog?</a:t>
            </a:r>
          </a:p>
        </p:txBody>
      </p:sp>
      <p:sp>
        <p:nvSpPr>
          <p:cNvPr id="20" name="TextBox 20"/>
          <p:cNvSpPr txBox="1"/>
          <p:nvPr/>
        </p:nvSpPr>
        <p:spPr>
          <a:xfrm>
            <a:off x="11480733" y="3935818"/>
            <a:ext cx="4521257" cy="454279"/>
          </a:xfrm>
          <a:prstGeom prst="rect">
            <a:avLst/>
          </a:prstGeom>
        </p:spPr>
        <p:txBody>
          <a:bodyPr wrap="square" lIns="0" tIns="0" rIns="0" bIns="0" rtlCol="0" anchor="t">
            <a:spAutoFit/>
          </a:bodyPr>
          <a:lstStyle/>
          <a:p>
            <a:pPr algn="ctr">
              <a:lnSpc>
                <a:spcPts val="3488"/>
              </a:lnSpc>
              <a:spcBef>
                <a:spcPct val="0"/>
              </a:spcBef>
            </a:pPr>
            <a:r>
              <a:rPr lang="en-US" sz="3200" dirty="0">
                <a:solidFill>
                  <a:srgbClr val="000000"/>
                </a:solidFill>
                <a:latin typeface="ABeeZee"/>
                <a:ea typeface="ABeeZee"/>
                <a:cs typeface="ABeeZee"/>
                <a:sym typeface="ABeeZee"/>
              </a:rPr>
              <a:t>Likely Food Intolerance</a:t>
            </a:r>
          </a:p>
        </p:txBody>
      </p:sp>
      <p:sp>
        <p:nvSpPr>
          <p:cNvPr id="21" name="AutoShape 21"/>
          <p:cNvSpPr/>
          <p:nvPr/>
        </p:nvSpPr>
        <p:spPr>
          <a:xfrm flipH="1">
            <a:off x="9144000" y="1881847"/>
            <a:ext cx="0" cy="6123220"/>
          </a:xfrm>
          <a:prstGeom prst="line">
            <a:avLst/>
          </a:prstGeom>
          <a:ln w="152400" cap="flat">
            <a:solidFill>
              <a:srgbClr val="000000"/>
            </a:solidFill>
            <a:prstDash val="solid"/>
            <a:headEnd type="none" w="sm" len="sm"/>
            <a:tailEnd type="none" w="sm" len="sm"/>
          </a:ln>
        </p:spPr>
        <p:txBody>
          <a:bodyP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Freeform 4"/>
          <p:cNvSpPr/>
          <p:nvPr/>
        </p:nvSpPr>
        <p:spPr>
          <a:xfrm>
            <a:off x="583070" y="4399622"/>
            <a:ext cx="7125003" cy="3524057"/>
          </a:xfrm>
          <a:custGeom>
            <a:avLst/>
            <a:gdLst/>
            <a:ahLst/>
            <a:cxnLst/>
            <a:rect l="l" t="t" r="r" b="b"/>
            <a:pathLst>
              <a:path w="7125003" h="3524057">
                <a:moveTo>
                  <a:pt x="0" y="0"/>
                </a:moveTo>
                <a:lnTo>
                  <a:pt x="7125003" y="0"/>
                </a:lnTo>
                <a:lnTo>
                  <a:pt x="7125003" y="3524057"/>
                </a:lnTo>
                <a:lnTo>
                  <a:pt x="0" y="3524057"/>
                </a:lnTo>
                <a:lnTo>
                  <a:pt x="0" y="0"/>
                </a:lnTo>
                <a:close/>
              </a:path>
            </a:pathLst>
          </a:custGeom>
          <a:blipFill>
            <a:blip r:embed="rId4"/>
            <a:stretch>
              <a:fillRect/>
            </a:stretch>
          </a:blipFill>
        </p:spPr>
        <p:txBody>
          <a:bodyPr/>
          <a:lstStyle/>
          <a:p>
            <a:endParaRPr lang="en-US"/>
          </a:p>
        </p:txBody>
      </p:sp>
      <p:grpSp>
        <p:nvGrpSpPr>
          <p:cNvPr id="5" name="Group 5"/>
          <p:cNvGrpSpPr/>
          <p:nvPr/>
        </p:nvGrpSpPr>
        <p:grpSpPr>
          <a:xfrm>
            <a:off x="3768495" y="3221443"/>
            <a:ext cx="754153" cy="754153"/>
            <a:chOff x="0" y="0"/>
            <a:chExt cx="812800" cy="812800"/>
          </a:xfrm>
        </p:grpSpPr>
        <p:sp>
          <p:nvSpPr>
            <p:cNvPr id="6" name="Freeform 6"/>
            <p:cNvSpPr/>
            <p:nvPr/>
          </p:nvSpPr>
          <p:spPr>
            <a:xfrm>
              <a:off x="0" y="0"/>
              <a:ext cx="812800" cy="812800"/>
            </a:xfrm>
            <a:custGeom>
              <a:avLst/>
              <a:gdLst/>
              <a:ahLst/>
              <a:cxnLst/>
              <a:rect l="l" t="t" r="r" b="b"/>
              <a:pathLst>
                <a:path w="812800" h="812800">
                  <a:moveTo>
                    <a:pt x="406400" y="812800"/>
                  </a:moveTo>
                  <a:lnTo>
                    <a:pt x="0" y="406400"/>
                  </a:lnTo>
                  <a:lnTo>
                    <a:pt x="203200" y="406400"/>
                  </a:lnTo>
                  <a:lnTo>
                    <a:pt x="203200" y="0"/>
                  </a:lnTo>
                  <a:lnTo>
                    <a:pt x="609600" y="0"/>
                  </a:lnTo>
                  <a:lnTo>
                    <a:pt x="609600" y="406400"/>
                  </a:lnTo>
                  <a:lnTo>
                    <a:pt x="812800" y="406400"/>
                  </a:lnTo>
                  <a:lnTo>
                    <a:pt x="406400" y="812800"/>
                  </a:lnTo>
                  <a:close/>
                </a:path>
              </a:pathLst>
            </a:custGeom>
            <a:solidFill>
              <a:srgbClr val="999B9E"/>
            </a:solidFill>
          </p:spPr>
          <p:txBody>
            <a:bodyPr/>
            <a:lstStyle/>
            <a:p>
              <a:endParaRPr lang="en-US"/>
            </a:p>
          </p:txBody>
        </p:sp>
        <p:sp>
          <p:nvSpPr>
            <p:cNvPr id="7" name="TextBox 7"/>
            <p:cNvSpPr txBox="1"/>
            <p:nvPr/>
          </p:nvSpPr>
          <p:spPr>
            <a:xfrm>
              <a:off x="203200" y="0"/>
              <a:ext cx="406400" cy="711200"/>
            </a:xfrm>
            <a:prstGeom prst="rect">
              <a:avLst/>
            </a:prstGeom>
          </p:spPr>
          <p:txBody>
            <a:bodyPr lIns="50800" tIns="50800" rIns="50800" bIns="50800" rtlCol="0" anchor="ctr"/>
            <a:lstStyle/>
            <a:p>
              <a:pPr algn="ctr">
                <a:lnSpc>
                  <a:spcPts val="1526"/>
                </a:lnSpc>
              </a:pPr>
              <a:endParaRPr/>
            </a:p>
          </p:txBody>
        </p:sp>
      </p:grpSp>
      <p:grpSp>
        <p:nvGrpSpPr>
          <p:cNvPr id="8" name="Group 8"/>
          <p:cNvGrpSpPr/>
          <p:nvPr/>
        </p:nvGrpSpPr>
        <p:grpSpPr>
          <a:xfrm>
            <a:off x="13303125" y="3221443"/>
            <a:ext cx="754153" cy="754153"/>
            <a:chOff x="0" y="0"/>
            <a:chExt cx="812800" cy="812800"/>
          </a:xfrm>
        </p:grpSpPr>
        <p:sp>
          <p:nvSpPr>
            <p:cNvPr id="9" name="Freeform 9"/>
            <p:cNvSpPr/>
            <p:nvPr/>
          </p:nvSpPr>
          <p:spPr>
            <a:xfrm>
              <a:off x="0" y="0"/>
              <a:ext cx="812800" cy="812800"/>
            </a:xfrm>
            <a:custGeom>
              <a:avLst/>
              <a:gdLst/>
              <a:ahLst/>
              <a:cxnLst/>
              <a:rect l="l" t="t" r="r" b="b"/>
              <a:pathLst>
                <a:path w="812800" h="812800">
                  <a:moveTo>
                    <a:pt x="406400" y="812800"/>
                  </a:moveTo>
                  <a:lnTo>
                    <a:pt x="0" y="406400"/>
                  </a:lnTo>
                  <a:lnTo>
                    <a:pt x="203200" y="406400"/>
                  </a:lnTo>
                  <a:lnTo>
                    <a:pt x="203200" y="0"/>
                  </a:lnTo>
                  <a:lnTo>
                    <a:pt x="609600" y="0"/>
                  </a:lnTo>
                  <a:lnTo>
                    <a:pt x="609600" y="406400"/>
                  </a:lnTo>
                  <a:lnTo>
                    <a:pt x="812800" y="406400"/>
                  </a:lnTo>
                  <a:lnTo>
                    <a:pt x="406400" y="812800"/>
                  </a:lnTo>
                  <a:close/>
                </a:path>
              </a:pathLst>
            </a:custGeom>
            <a:solidFill>
              <a:srgbClr val="999B9E"/>
            </a:solidFill>
          </p:spPr>
          <p:txBody>
            <a:bodyPr/>
            <a:lstStyle/>
            <a:p>
              <a:endParaRPr lang="en-US"/>
            </a:p>
          </p:txBody>
        </p:sp>
        <p:sp>
          <p:nvSpPr>
            <p:cNvPr id="10" name="TextBox 10"/>
            <p:cNvSpPr txBox="1"/>
            <p:nvPr/>
          </p:nvSpPr>
          <p:spPr>
            <a:xfrm>
              <a:off x="203200" y="0"/>
              <a:ext cx="406400" cy="711200"/>
            </a:xfrm>
            <a:prstGeom prst="rect">
              <a:avLst/>
            </a:prstGeom>
          </p:spPr>
          <p:txBody>
            <a:bodyPr lIns="50800" tIns="50800" rIns="50800" bIns="50800" rtlCol="0" anchor="ctr"/>
            <a:lstStyle/>
            <a:p>
              <a:pPr algn="ctr">
                <a:lnSpc>
                  <a:spcPts val="1526"/>
                </a:lnSpc>
              </a:pPr>
              <a:endParaRPr/>
            </a:p>
          </p:txBody>
        </p:sp>
      </p:grpSp>
      <p:sp>
        <p:nvSpPr>
          <p:cNvPr id="11" name="Freeform 11"/>
          <p:cNvSpPr/>
          <p:nvPr/>
        </p:nvSpPr>
        <p:spPr>
          <a:xfrm>
            <a:off x="9684796" y="5269279"/>
            <a:ext cx="4372482" cy="2735788"/>
          </a:xfrm>
          <a:custGeom>
            <a:avLst/>
            <a:gdLst/>
            <a:ahLst/>
            <a:cxnLst/>
            <a:rect l="l" t="t" r="r" b="b"/>
            <a:pathLst>
              <a:path w="4372482" h="2735788">
                <a:moveTo>
                  <a:pt x="0" y="0"/>
                </a:moveTo>
                <a:lnTo>
                  <a:pt x="4372482" y="0"/>
                </a:lnTo>
                <a:lnTo>
                  <a:pt x="4372482" y="2735788"/>
                </a:lnTo>
                <a:lnTo>
                  <a:pt x="0" y="2735788"/>
                </a:lnTo>
                <a:lnTo>
                  <a:pt x="0" y="0"/>
                </a:lnTo>
                <a:close/>
              </a:path>
            </a:pathLst>
          </a:custGeom>
          <a:blipFill>
            <a:blip r:embed="rId5"/>
            <a:stretch>
              <a:fillRect/>
            </a:stretch>
          </a:blipFill>
        </p:spPr>
        <p:txBody>
          <a:bodyPr/>
          <a:lstStyle/>
          <a:p>
            <a:endParaRPr lang="en-US"/>
          </a:p>
        </p:txBody>
      </p:sp>
      <p:sp>
        <p:nvSpPr>
          <p:cNvPr id="12" name="Freeform 12"/>
          <p:cNvSpPr/>
          <p:nvPr/>
        </p:nvSpPr>
        <p:spPr>
          <a:xfrm>
            <a:off x="14524003" y="4606789"/>
            <a:ext cx="3410911" cy="3398278"/>
          </a:xfrm>
          <a:custGeom>
            <a:avLst/>
            <a:gdLst/>
            <a:ahLst/>
            <a:cxnLst/>
            <a:rect l="l" t="t" r="r" b="b"/>
            <a:pathLst>
              <a:path w="3410911" h="3398278">
                <a:moveTo>
                  <a:pt x="0" y="0"/>
                </a:moveTo>
                <a:lnTo>
                  <a:pt x="3410911" y="0"/>
                </a:lnTo>
                <a:lnTo>
                  <a:pt x="3410911" y="3398278"/>
                </a:lnTo>
                <a:lnTo>
                  <a:pt x="0" y="3398278"/>
                </a:lnTo>
                <a:lnTo>
                  <a:pt x="0" y="0"/>
                </a:lnTo>
                <a:close/>
              </a:path>
            </a:pathLst>
          </a:custGeom>
          <a:blipFill>
            <a:blip r:embed="rId6"/>
            <a:stretch>
              <a:fillRect/>
            </a:stretch>
          </a:blipFill>
        </p:spPr>
        <p:txBody>
          <a:bodyPr/>
          <a:lstStyle/>
          <a:p>
            <a:endParaRPr lang="en-US"/>
          </a:p>
        </p:txBody>
      </p:sp>
      <p:sp>
        <p:nvSpPr>
          <p:cNvPr id="13" name="AutoShape 13"/>
          <p:cNvSpPr/>
          <p:nvPr/>
        </p:nvSpPr>
        <p:spPr>
          <a:xfrm flipH="1">
            <a:off x="9144000" y="1881847"/>
            <a:ext cx="0" cy="6123220"/>
          </a:xfrm>
          <a:prstGeom prst="line">
            <a:avLst/>
          </a:prstGeom>
          <a:ln w="152400" cap="flat">
            <a:solidFill>
              <a:srgbClr val="000000"/>
            </a:solidFill>
            <a:prstDash val="solid"/>
            <a:headEnd type="none" w="sm" len="sm"/>
            <a:tailEnd type="none" w="sm" len="sm"/>
          </a:ln>
        </p:spPr>
        <p:txBody>
          <a:bodyPr/>
          <a:lstStyle/>
          <a:p>
            <a:endParaRPr lang="en-US"/>
          </a:p>
        </p:txBody>
      </p:sp>
      <p:grpSp>
        <p:nvGrpSpPr>
          <p:cNvPr id="14" name="Group 14"/>
          <p:cNvGrpSpPr/>
          <p:nvPr/>
        </p:nvGrpSpPr>
        <p:grpSpPr>
          <a:xfrm>
            <a:off x="438" y="8186042"/>
            <a:ext cx="18287562" cy="2118192"/>
            <a:chOff x="0" y="0"/>
            <a:chExt cx="4816477" cy="557878"/>
          </a:xfrm>
        </p:grpSpPr>
        <p:sp>
          <p:nvSpPr>
            <p:cNvPr id="15" name="Freeform 15"/>
            <p:cNvSpPr/>
            <p:nvPr/>
          </p:nvSpPr>
          <p:spPr>
            <a:xfrm>
              <a:off x="0" y="0"/>
              <a:ext cx="4816477" cy="557878"/>
            </a:xfrm>
            <a:custGeom>
              <a:avLst/>
              <a:gdLst/>
              <a:ahLst/>
              <a:cxnLst/>
              <a:rect l="l" t="t" r="r" b="b"/>
              <a:pathLst>
                <a:path w="4816477" h="557878">
                  <a:moveTo>
                    <a:pt x="0" y="0"/>
                  </a:moveTo>
                  <a:lnTo>
                    <a:pt x="4816477" y="0"/>
                  </a:lnTo>
                  <a:lnTo>
                    <a:pt x="4816477" y="557878"/>
                  </a:lnTo>
                  <a:lnTo>
                    <a:pt x="0" y="557878"/>
                  </a:lnTo>
                  <a:close/>
                </a:path>
              </a:pathLst>
            </a:custGeom>
            <a:solidFill>
              <a:srgbClr val="FFFFFF"/>
            </a:solidFill>
          </p:spPr>
          <p:txBody>
            <a:bodyPr/>
            <a:lstStyle/>
            <a:p>
              <a:endParaRPr lang="en-US"/>
            </a:p>
          </p:txBody>
        </p:sp>
        <p:sp>
          <p:nvSpPr>
            <p:cNvPr id="16" name="TextBox 16"/>
            <p:cNvSpPr txBox="1"/>
            <p:nvPr/>
          </p:nvSpPr>
          <p:spPr>
            <a:xfrm>
              <a:off x="0" y="0"/>
              <a:ext cx="4816477" cy="557878"/>
            </a:xfrm>
            <a:prstGeom prst="rect">
              <a:avLst/>
            </a:prstGeom>
          </p:spPr>
          <p:txBody>
            <a:bodyPr lIns="50800" tIns="50800" rIns="50800" bIns="50800" rtlCol="0" anchor="ctr"/>
            <a:lstStyle/>
            <a:p>
              <a:pPr algn="ctr">
                <a:lnSpc>
                  <a:spcPts val="1526"/>
                </a:lnSpc>
              </a:pPr>
              <a:endParaRPr/>
            </a:p>
          </p:txBody>
        </p:sp>
      </p:grpSp>
      <p:sp>
        <p:nvSpPr>
          <p:cNvPr id="17" name="TextBox 17"/>
          <p:cNvSpPr txBox="1"/>
          <p:nvPr/>
        </p:nvSpPr>
        <p:spPr>
          <a:xfrm>
            <a:off x="3816724" y="405765"/>
            <a:ext cx="10654552" cy="1236345"/>
          </a:xfrm>
          <a:prstGeom prst="rect">
            <a:avLst/>
          </a:prstGeom>
        </p:spPr>
        <p:txBody>
          <a:bodyPr lIns="0" tIns="0" rIns="0" bIns="0" rtlCol="0" anchor="t">
            <a:spAutoFit/>
          </a:bodyPr>
          <a:lstStyle/>
          <a:p>
            <a:pPr algn="ctr">
              <a:lnSpc>
                <a:spcPts val="10080"/>
              </a:lnSpc>
            </a:pPr>
            <a:r>
              <a:rPr lang="en-US" sz="7200">
                <a:solidFill>
                  <a:srgbClr val="4B8A98"/>
                </a:solidFill>
                <a:latin typeface="ABeeZee Bold"/>
                <a:ea typeface="ABeeZee Bold"/>
                <a:cs typeface="ABeeZee Bold"/>
                <a:sym typeface="ABeeZee Bold"/>
              </a:rPr>
              <a:t>Allergy? Or Intolerance?</a:t>
            </a:r>
          </a:p>
        </p:txBody>
      </p:sp>
      <p:sp>
        <p:nvSpPr>
          <p:cNvPr id="18" name="TextBox 18"/>
          <p:cNvSpPr txBox="1"/>
          <p:nvPr/>
        </p:nvSpPr>
        <p:spPr>
          <a:xfrm>
            <a:off x="1343544" y="2329013"/>
            <a:ext cx="6044718" cy="892429"/>
          </a:xfrm>
          <a:prstGeom prst="rect">
            <a:avLst/>
          </a:prstGeom>
        </p:spPr>
        <p:txBody>
          <a:bodyPr lIns="0" tIns="0" rIns="0" bIns="0" rtlCol="0" anchor="t">
            <a:spAutoFit/>
          </a:bodyPr>
          <a:lstStyle/>
          <a:p>
            <a:pPr algn="ctr">
              <a:lnSpc>
                <a:spcPts val="3488"/>
              </a:lnSpc>
              <a:spcBef>
                <a:spcPct val="0"/>
              </a:spcBef>
            </a:pPr>
            <a:r>
              <a:rPr lang="en-US" sz="3200">
                <a:solidFill>
                  <a:srgbClr val="000000"/>
                </a:solidFill>
                <a:latin typeface="ABeeZee"/>
                <a:ea typeface="ABeeZee"/>
                <a:cs typeface="ABeeZee"/>
                <a:sym typeface="ABeeZee"/>
              </a:rPr>
              <a:t>Sudden-Onset Hives, Swelling, </a:t>
            </a:r>
          </a:p>
          <a:p>
            <a:pPr algn="ctr">
              <a:lnSpc>
                <a:spcPts val="3488"/>
              </a:lnSpc>
              <a:spcBef>
                <a:spcPct val="0"/>
              </a:spcBef>
            </a:pPr>
            <a:r>
              <a:rPr lang="en-US" sz="3200">
                <a:solidFill>
                  <a:srgbClr val="000000"/>
                </a:solidFill>
                <a:latin typeface="ABeeZee"/>
                <a:ea typeface="ABeeZee"/>
                <a:cs typeface="ABeeZee"/>
                <a:sym typeface="ABeeZee"/>
              </a:rPr>
              <a:t>Trouble Breathing, Vomiting?</a:t>
            </a:r>
          </a:p>
        </p:txBody>
      </p:sp>
      <p:sp>
        <p:nvSpPr>
          <p:cNvPr id="19" name="TextBox 19"/>
          <p:cNvSpPr txBox="1"/>
          <p:nvPr/>
        </p:nvSpPr>
        <p:spPr>
          <a:xfrm>
            <a:off x="2379406" y="3935818"/>
            <a:ext cx="3716591" cy="454279"/>
          </a:xfrm>
          <a:prstGeom prst="rect">
            <a:avLst/>
          </a:prstGeom>
        </p:spPr>
        <p:txBody>
          <a:bodyPr wrap="square" lIns="0" tIns="0" rIns="0" bIns="0" rtlCol="0" anchor="t">
            <a:spAutoFit/>
          </a:bodyPr>
          <a:lstStyle/>
          <a:p>
            <a:pPr algn="ctr">
              <a:lnSpc>
                <a:spcPts val="3488"/>
              </a:lnSpc>
              <a:spcBef>
                <a:spcPct val="0"/>
              </a:spcBef>
            </a:pPr>
            <a:r>
              <a:rPr lang="en-US" sz="3200" dirty="0">
                <a:solidFill>
                  <a:srgbClr val="000000"/>
                </a:solidFill>
                <a:latin typeface="ABeeZee"/>
                <a:ea typeface="ABeeZee"/>
                <a:cs typeface="ABeeZee"/>
                <a:sym typeface="ABeeZee"/>
              </a:rPr>
              <a:t>Likely Food Allergy</a:t>
            </a:r>
          </a:p>
        </p:txBody>
      </p:sp>
      <p:sp>
        <p:nvSpPr>
          <p:cNvPr id="20" name="TextBox 20"/>
          <p:cNvSpPr txBox="1"/>
          <p:nvPr/>
        </p:nvSpPr>
        <p:spPr>
          <a:xfrm>
            <a:off x="11671914" y="2329013"/>
            <a:ext cx="4016574" cy="892429"/>
          </a:xfrm>
          <a:prstGeom prst="rect">
            <a:avLst/>
          </a:prstGeom>
        </p:spPr>
        <p:txBody>
          <a:bodyPr lIns="0" tIns="0" rIns="0" bIns="0" rtlCol="0" anchor="t">
            <a:spAutoFit/>
          </a:bodyPr>
          <a:lstStyle/>
          <a:p>
            <a:pPr algn="ctr">
              <a:lnSpc>
                <a:spcPts val="3488"/>
              </a:lnSpc>
              <a:spcBef>
                <a:spcPct val="0"/>
              </a:spcBef>
            </a:pPr>
            <a:r>
              <a:rPr lang="en-US" sz="3200">
                <a:solidFill>
                  <a:srgbClr val="000000"/>
                </a:solidFill>
                <a:latin typeface="ABeeZee"/>
                <a:ea typeface="ABeeZee"/>
                <a:cs typeface="ABeeZee"/>
                <a:sym typeface="ABeeZee"/>
              </a:rPr>
              <a:t>Headache, Bloating, </a:t>
            </a:r>
          </a:p>
          <a:p>
            <a:pPr algn="ctr">
              <a:lnSpc>
                <a:spcPts val="3488"/>
              </a:lnSpc>
              <a:spcBef>
                <a:spcPct val="0"/>
              </a:spcBef>
            </a:pPr>
            <a:r>
              <a:rPr lang="en-US" sz="3200">
                <a:solidFill>
                  <a:srgbClr val="000000"/>
                </a:solidFill>
                <a:latin typeface="ABeeZee"/>
                <a:ea typeface="ABeeZee"/>
                <a:cs typeface="ABeeZee"/>
                <a:sym typeface="ABeeZee"/>
              </a:rPr>
              <a:t>Fatigue, Brain Fog?</a:t>
            </a:r>
          </a:p>
        </p:txBody>
      </p:sp>
      <p:sp>
        <p:nvSpPr>
          <p:cNvPr id="21" name="TextBox 21"/>
          <p:cNvSpPr txBox="1"/>
          <p:nvPr/>
        </p:nvSpPr>
        <p:spPr>
          <a:xfrm>
            <a:off x="11480733" y="3935818"/>
            <a:ext cx="4521265" cy="454279"/>
          </a:xfrm>
          <a:prstGeom prst="rect">
            <a:avLst/>
          </a:prstGeom>
        </p:spPr>
        <p:txBody>
          <a:bodyPr wrap="square" lIns="0" tIns="0" rIns="0" bIns="0" rtlCol="0" anchor="t">
            <a:spAutoFit/>
          </a:bodyPr>
          <a:lstStyle/>
          <a:p>
            <a:pPr algn="ctr">
              <a:lnSpc>
                <a:spcPts val="3488"/>
              </a:lnSpc>
              <a:spcBef>
                <a:spcPct val="0"/>
              </a:spcBef>
            </a:pPr>
            <a:r>
              <a:rPr lang="en-US" sz="3200" dirty="0">
                <a:solidFill>
                  <a:srgbClr val="000000"/>
                </a:solidFill>
                <a:latin typeface="ABeeZee"/>
                <a:ea typeface="ABeeZee"/>
                <a:cs typeface="ABeeZee"/>
                <a:sym typeface="ABeeZee"/>
              </a:rPr>
              <a:t>Likely Food Intolerance</a:t>
            </a:r>
          </a:p>
        </p:txBody>
      </p:sp>
      <p:sp>
        <p:nvSpPr>
          <p:cNvPr id="22" name="TextBox 22"/>
          <p:cNvSpPr txBox="1"/>
          <p:nvPr/>
        </p:nvSpPr>
        <p:spPr>
          <a:xfrm>
            <a:off x="468078" y="8286242"/>
            <a:ext cx="17351844" cy="1925066"/>
          </a:xfrm>
          <a:prstGeom prst="rect">
            <a:avLst/>
          </a:prstGeom>
        </p:spPr>
        <p:txBody>
          <a:bodyPr lIns="0" tIns="0" rIns="0" bIns="0" rtlCol="0" anchor="t">
            <a:spAutoFit/>
          </a:bodyPr>
          <a:lstStyle/>
          <a:p>
            <a:pPr algn="ctr">
              <a:lnSpc>
                <a:spcPts val="3051"/>
              </a:lnSpc>
              <a:spcBef>
                <a:spcPct val="0"/>
              </a:spcBef>
            </a:pPr>
            <a:r>
              <a:rPr lang="en-US" sz="2799">
                <a:solidFill>
                  <a:srgbClr val="4B8A98"/>
                </a:solidFill>
                <a:latin typeface="ABeeZee Bold"/>
                <a:ea typeface="ABeeZee Bold"/>
                <a:cs typeface="ABeeZee Bold"/>
                <a:sym typeface="ABeeZee Bold"/>
              </a:rPr>
              <a:t>Key Differences</a:t>
            </a:r>
          </a:p>
          <a:p>
            <a:pPr algn="l">
              <a:lnSpc>
                <a:spcPts val="3051"/>
              </a:lnSpc>
              <a:spcBef>
                <a:spcPct val="0"/>
              </a:spcBef>
            </a:pPr>
            <a:r>
              <a:rPr lang="en-US" sz="2799">
                <a:solidFill>
                  <a:srgbClr val="4B8A98"/>
                </a:solidFill>
                <a:latin typeface="ABeeZee Bold"/>
                <a:ea typeface="ABeeZee Bold"/>
                <a:cs typeface="ABeeZee Bold"/>
                <a:sym typeface="ABeeZee Bold"/>
              </a:rPr>
              <a:t>1. Treatment:</a:t>
            </a:r>
            <a:r>
              <a:rPr lang="en-US" sz="2799">
                <a:solidFill>
                  <a:srgbClr val="000000"/>
                </a:solidFill>
                <a:latin typeface="ABeeZee"/>
                <a:ea typeface="ABeeZee"/>
                <a:cs typeface="ABeeZee"/>
                <a:sym typeface="ABeeZee"/>
              </a:rPr>
              <a:t> Food allergy reactions are treated with epinephrine. Food intolerances are treated with over-the-counter medications.</a:t>
            </a:r>
          </a:p>
          <a:p>
            <a:pPr algn="l">
              <a:lnSpc>
                <a:spcPts val="3051"/>
              </a:lnSpc>
              <a:spcBef>
                <a:spcPct val="0"/>
              </a:spcBef>
            </a:pPr>
            <a:r>
              <a:rPr lang="en-US" sz="2799">
                <a:solidFill>
                  <a:srgbClr val="4B8A98"/>
                </a:solidFill>
                <a:latin typeface="ABeeZee Bold"/>
                <a:ea typeface="ABeeZee Bold"/>
                <a:cs typeface="ABeeZee Bold"/>
                <a:sym typeface="ABeeZee Bold"/>
              </a:rPr>
              <a:t>2. Severity:</a:t>
            </a:r>
            <a:r>
              <a:rPr lang="en-US" sz="2799">
                <a:solidFill>
                  <a:srgbClr val="000000"/>
                </a:solidFill>
                <a:latin typeface="ABeeZee"/>
                <a:ea typeface="ABeeZee"/>
                <a:cs typeface="ABeeZee"/>
                <a:sym typeface="ABeeZee"/>
              </a:rPr>
              <a:t> Food allergy reactions are life threatening. Food intolerances are uncomfortable but not life threatening.</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229</TotalTime>
  <Words>2169</Words>
  <Application>Microsoft Office PowerPoint</Application>
  <PresentationFormat>Custom</PresentationFormat>
  <Paragraphs>370</Paragraphs>
  <Slides>43</Slides>
  <Notes>0</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43</vt:i4>
      </vt:variant>
    </vt:vector>
  </HeadingPairs>
  <TitlesOfParts>
    <vt:vector size="50" baseType="lpstr">
      <vt:lpstr>ABeeZee Bold</vt:lpstr>
      <vt:lpstr>Calibri</vt:lpstr>
      <vt:lpstr>Arial</vt:lpstr>
      <vt:lpstr>ABeeZee Bold Italics</vt:lpstr>
      <vt:lpstr>Canva Sans Bold</vt:lpstr>
      <vt:lpstr>ABeeZee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Show Background 2025</dc:title>
  <dc:creator>Michael Suhy</dc:creator>
  <cp:lastModifiedBy>Michael Suhy</cp:lastModifiedBy>
  <cp:revision>8</cp:revision>
  <dcterms:created xsi:type="dcterms:W3CDTF">2006-08-16T00:00:00Z</dcterms:created>
  <dcterms:modified xsi:type="dcterms:W3CDTF">2026-08-18T00:02:58Z</dcterms:modified>
  <dc:identifier>DAGnQsggEBs</dc:identifier>
</cp:coreProperties>
</file>